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handoutMasterIdLst>
    <p:handoutMasterId r:id="rId55"/>
  </p:handoutMasterIdLst>
  <p:sldIdLst>
    <p:sldId id="721" r:id="rId2"/>
    <p:sldId id="708" r:id="rId3"/>
    <p:sldId id="265" r:id="rId4"/>
    <p:sldId id="709" r:id="rId5"/>
    <p:sldId id="274" r:id="rId6"/>
    <p:sldId id="284" r:id="rId7"/>
    <p:sldId id="714" r:id="rId8"/>
    <p:sldId id="285" r:id="rId9"/>
    <p:sldId id="641" r:id="rId10"/>
    <p:sldId id="727" r:id="rId11"/>
    <p:sldId id="609" r:id="rId12"/>
    <p:sldId id="724" r:id="rId13"/>
    <p:sldId id="587" r:id="rId14"/>
    <p:sldId id="287" r:id="rId15"/>
    <p:sldId id="720" r:id="rId16"/>
    <p:sldId id="739" r:id="rId17"/>
    <p:sldId id="268" r:id="rId18"/>
    <p:sldId id="735" r:id="rId19"/>
    <p:sldId id="271" r:id="rId20"/>
    <p:sldId id="272" r:id="rId21"/>
    <p:sldId id="712" r:id="rId22"/>
    <p:sldId id="736" r:id="rId23"/>
    <p:sldId id="744" r:id="rId24"/>
    <p:sldId id="711" r:id="rId25"/>
    <p:sldId id="746" r:id="rId26"/>
    <p:sldId id="728" r:id="rId27"/>
    <p:sldId id="650" r:id="rId28"/>
    <p:sldId id="651" r:id="rId29"/>
    <p:sldId id="652" r:id="rId30"/>
    <p:sldId id="731" r:id="rId31"/>
    <p:sldId id="750" r:id="rId32"/>
    <p:sldId id="732" r:id="rId33"/>
    <p:sldId id="738" r:id="rId34"/>
    <p:sldId id="657" r:id="rId35"/>
    <p:sldId id="729" r:id="rId36"/>
    <p:sldId id="658" r:id="rId37"/>
    <p:sldId id="661" r:id="rId38"/>
    <p:sldId id="734" r:id="rId39"/>
    <p:sldId id="702" r:id="rId40"/>
    <p:sldId id="747" r:id="rId41"/>
    <p:sldId id="541" r:id="rId42"/>
    <p:sldId id="733" r:id="rId43"/>
    <p:sldId id="749" r:id="rId44"/>
    <p:sldId id="748" r:id="rId45"/>
    <p:sldId id="742" r:id="rId46"/>
    <p:sldId id="649" r:id="rId47"/>
    <p:sldId id="706" r:id="rId48"/>
    <p:sldId id="278" r:id="rId49"/>
    <p:sldId id="719" r:id="rId50"/>
    <p:sldId id="741" r:id="rId51"/>
    <p:sldId id="730" r:id="rId52"/>
    <p:sldId id="648"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Dunham" initials="JD" lastIdx="1" clrIdx="0">
    <p:extLst>
      <p:ext uri="{19B8F6BF-5375-455C-9EA6-DF929625EA0E}">
        <p15:presenceInfo xmlns:p15="http://schemas.microsoft.com/office/powerpoint/2012/main" userId="43911d3a0ed8f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0000"/>
    <a:srgbClr val="00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0" autoAdjust="0"/>
    <p:restoredTop sz="93467" autoAdjust="0"/>
  </p:normalViewPr>
  <p:slideViewPr>
    <p:cSldViewPr>
      <p:cViewPr varScale="1">
        <p:scale>
          <a:sx n="64" d="100"/>
          <a:sy n="64" d="100"/>
        </p:scale>
        <p:origin x="904" y="22"/>
      </p:cViewPr>
      <p:guideLst>
        <p:guide orient="horz" pos="2160"/>
        <p:guide pos="2880"/>
      </p:guideLst>
    </p:cSldViewPr>
  </p:slideViewPr>
  <p:outlineViewPr>
    <p:cViewPr>
      <p:scale>
        <a:sx n="33" d="100"/>
        <a:sy n="33" d="100"/>
      </p:scale>
      <p:origin x="0" y="-12666"/>
    </p:cViewPr>
  </p:outlineViewPr>
  <p:notesTextViewPr>
    <p:cViewPr>
      <p:scale>
        <a:sx n="1" d="1"/>
        <a:sy n="1" d="1"/>
      </p:scale>
      <p:origin x="0" y="0"/>
    </p:cViewPr>
  </p:notesTextViewPr>
  <p:sorterViewPr>
    <p:cViewPr varScale="1">
      <p:scale>
        <a:sx n="100" d="100"/>
        <a:sy n="100" d="100"/>
      </p:scale>
      <p:origin x="0" y="-15574"/>
    </p:cViewPr>
  </p:sorterViewPr>
  <p:notesViewPr>
    <p:cSldViewPr>
      <p:cViewPr varScale="1">
        <p:scale>
          <a:sx n="51" d="100"/>
          <a:sy n="51" d="100"/>
        </p:scale>
        <p:origin x="2370" y="4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473CA1D-9E02-4320-B591-3F4F45DAF11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US"/>
          </a:p>
        </p:txBody>
      </p:sp>
      <p:sp>
        <p:nvSpPr>
          <p:cNvPr id="20483" name="Rectangle 3">
            <a:extLst>
              <a:ext uri="{FF2B5EF4-FFF2-40B4-BE49-F238E27FC236}">
                <a16:creationId xmlns:a16="http://schemas.microsoft.com/office/drawing/2014/main" id="{B3125496-730B-428A-85D3-176EC9288FED}"/>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DF411E01-2F6A-4C56-B00A-BE2DB64C370D}" type="datetimeFigureOut">
              <a:rPr lang="en-US"/>
              <a:pPr>
                <a:defRPr/>
              </a:pPr>
              <a:t>7/14/2021</a:t>
            </a:fld>
            <a:endParaRPr lang="en-US"/>
          </a:p>
        </p:txBody>
      </p:sp>
      <p:sp>
        <p:nvSpPr>
          <p:cNvPr id="20484" name="Rectangle 4">
            <a:extLst>
              <a:ext uri="{FF2B5EF4-FFF2-40B4-BE49-F238E27FC236}">
                <a16:creationId xmlns:a16="http://schemas.microsoft.com/office/drawing/2014/main" id="{F5701B68-930D-4C88-9AD0-0ECD679C85F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US"/>
          </a:p>
        </p:txBody>
      </p:sp>
      <p:sp>
        <p:nvSpPr>
          <p:cNvPr id="20485" name="Rectangle 5">
            <a:extLst>
              <a:ext uri="{FF2B5EF4-FFF2-40B4-BE49-F238E27FC236}">
                <a16:creationId xmlns:a16="http://schemas.microsoft.com/office/drawing/2014/main" id="{BABF9DAF-6124-466B-8F68-45715779A062}"/>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AA0A01E-B9A1-46C9-AA51-083AF1DD0D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F2049E-5196-4E92-B068-BCC560F11F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05E8B182-82F0-4345-BC27-7FD1778A9AB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4CF91A5-E9CB-45EA-93A9-CDDD6D7797D1}" type="datetimeFigureOut">
              <a:rPr lang="en-US"/>
              <a:pPr>
                <a:defRPr/>
              </a:pPr>
              <a:t>7/14/2021</a:t>
            </a:fld>
            <a:endParaRPr lang="en-US"/>
          </a:p>
        </p:txBody>
      </p:sp>
      <p:sp>
        <p:nvSpPr>
          <p:cNvPr id="4" name="Slide Image Placeholder 3">
            <a:extLst>
              <a:ext uri="{FF2B5EF4-FFF2-40B4-BE49-F238E27FC236}">
                <a16:creationId xmlns:a16="http://schemas.microsoft.com/office/drawing/2014/main" id="{A674E5AC-EA23-4901-B72C-C86545C2109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BD0EF01-F05D-43CC-8BA9-4943AE655E3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C1BFE06-60FC-486C-81DD-EC8A0CCA6D1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CD7CB77-6E8E-4CEB-98ED-90F4D804716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D675645-E55D-4F47-9F5E-0960AC23E1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EB218D-5AB7-4042-95F3-FB39C0634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D19796D-9912-4F78-AA27-571619245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9B0D97C3-6452-445D-9054-305FEE307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42EC56-FFB2-4E48-ACA6-B4FB3C0DDB99}" type="slidenum">
              <a:rPr lang="en-US" altLang="en-US"/>
              <a:pPr/>
              <a:t>11</a:t>
            </a:fld>
            <a:endParaRPr lang="en-US" altLang="en-US"/>
          </a:p>
        </p:txBody>
      </p:sp>
    </p:spTree>
    <p:extLst>
      <p:ext uri="{BB962C8B-B14F-4D97-AF65-F5344CB8AC3E}">
        <p14:creationId xmlns:p14="http://schemas.microsoft.com/office/powerpoint/2010/main" val="312491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DD6123B-69A0-4FD2-9D00-3903C31DB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090C107F-3E8F-4DA0-BEC8-EC1C11DF2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B6B0E417-D179-4B55-BA42-7CCAA4A4A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CD905F4-4500-45D4-AADB-7E110F48B6F9}" type="slidenum">
              <a:rPr lang="en-US" altLang="en-US"/>
              <a:pPr/>
              <a:t>39</a:t>
            </a:fld>
            <a:endParaRPr lang="en-US" altLang="en-US"/>
          </a:p>
        </p:txBody>
      </p:sp>
    </p:spTree>
    <p:extLst>
      <p:ext uri="{BB962C8B-B14F-4D97-AF65-F5344CB8AC3E}">
        <p14:creationId xmlns:p14="http://schemas.microsoft.com/office/powerpoint/2010/main" val="425793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D675645-E55D-4F47-9F5E-0960AC23E144}" type="slidenum">
              <a:rPr lang="en-US" altLang="en-US" smtClean="0"/>
              <a:pPr>
                <a:defRPr/>
              </a:pPr>
              <a:t>21</a:t>
            </a:fld>
            <a:endParaRPr lang="en-US" altLang="en-US"/>
          </a:p>
        </p:txBody>
      </p:sp>
    </p:spTree>
    <p:extLst>
      <p:ext uri="{BB962C8B-B14F-4D97-AF65-F5344CB8AC3E}">
        <p14:creationId xmlns:p14="http://schemas.microsoft.com/office/powerpoint/2010/main" val="2217312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D675645-E55D-4F47-9F5E-0960AC23E144}" type="slidenum">
              <a:rPr lang="en-US" altLang="en-US" smtClean="0"/>
              <a:pPr>
                <a:defRPr/>
              </a:pPr>
              <a:t>24</a:t>
            </a:fld>
            <a:endParaRPr lang="en-US" altLang="en-US"/>
          </a:p>
        </p:txBody>
      </p:sp>
    </p:spTree>
    <p:extLst>
      <p:ext uri="{BB962C8B-B14F-4D97-AF65-F5344CB8AC3E}">
        <p14:creationId xmlns:p14="http://schemas.microsoft.com/office/powerpoint/2010/main" val="18700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9A1169F-7E01-4949-8B37-B5F914C57E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DB763DD-7D6A-4CDE-818F-2FF37ED04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B4EA456A-57D0-4D73-BD92-47B9EBDC72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2E7CEE4-A826-4625-86F1-AC2F87A51BD2}" type="slidenum">
              <a:rPr lang="en-US" altLang="en-US"/>
              <a:pPr/>
              <a:t>27</a:t>
            </a:fld>
            <a:endParaRPr lang="en-US" altLang="en-US"/>
          </a:p>
        </p:txBody>
      </p:sp>
    </p:spTree>
    <p:extLst>
      <p:ext uri="{BB962C8B-B14F-4D97-AF65-F5344CB8AC3E}">
        <p14:creationId xmlns:p14="http://schemas.microsoft.com/office/powerpoint/2010/main" val="15926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4DE5A6C-6F86-4000-9FCD-9C182CAAFF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942A0336-99ED-4A5A-8285-E7376A875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C4605F0A-2641-4031-AB01-ED2352E87F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B6A203-8537-413B-B0CD-62DA6A51883F}" type="slidenum">
              <a:rPr lang="en-US" altLang="en-US"/>
              <a:pPr/>
              <a:t>28</a:t>
            </a:fld>
            <a:endParaRPr lang="en-US" altLang="en-US"/>
          </a:p>
        </p:txBody>
      </p:sp>
    </p:spTree>
    <p:extLst>
      <p:ext uri="{BB962C8B-B14F-4D97-AF65-F5344CB8AC3E}">
        <p14:creationId xmlns:p14="http://schemas.microsoft.com/office/powerpoint/2010/main" val="308307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D675645-E55D-4F47-9F5E-0960AC23E144}" type="slidenum">
              <a:rPr lang="en-US" altLang="en-US" smtClean="0"/>
              <a:pPr>
                <a:defRPr/>
              </a:pPr>
              <a:t>30</a:t>
            </a:fld>
            <a:endParaRPr lang="en-US" altLang="en-US"/>
          </a:p>
        </p:txBody>
      </p:sp>
    </p:spTree>
    <p:extLst>
      <p:ext uri="{BB962C8B-B14F-4D97-AF65-F5344CB8AC3E}">
        <p14:creationId xmlns:p14="http://schemas.microsoft.com/office/powerpoint/2010/main" val="284129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4020516-D47C-47F1-8050-622168E84A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11DA90C-6D5B-4B3C-A31C-75ECA31E2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1D197885-1183-4CD5-83E3-F8EC6C0E76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2E80BA2-F483-4433-B73D-48BD9EBBBD0F}" type="slidenum">
              <a:rPr lang="en-US" altLang="en-US"/>
              <a:pPr/>
              <a:t>34</a:t>
            </a:fld>
            <a:endParaRPr lang="en-US" altLang="en-US"/>
          </a:p>
        </p:txBody>
      </p:sp>
    </p:spTree>
    <p:extLst>
      <p:ext uri="{BB962C8B-B14F-4D97-AF65-F5344CB8AC3E}">
        <p14:creationId xmlns:p14="http://schemas.microsoft.com/office/powerpoint/2010/main" val="2418703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90F860E2-7AC9-414A-A57E-21072599D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7EC1B55-7C8F-4273-B87B-2F863FE4DA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9D5EC7FD-D35F-47C7-AD28-5237409295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39AD60-2191-4381-B567-AB1EBA38F580}" type="slidenum">
              <a:rPr lang="en-US" altLang="en-US"/>
              <a:pPr/>
              <a:t>36</a:t>
            </a:fld>
            <a:endParaRPr lang="en-US" altLang="en-US"/>
          </a:p>
        </p:txBody>
      </p:sp>
    </p:spTree>
    <p:extLst>
      <p:ext uri="{BB962C8B-B14F-4D97-AF65-F5344CB8AC3E}">
        <p14:creationId xmlns:p14="http://schemas.microsoft.com/office/powerpoint/2010/main" val="191262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68B3D91-12D0-453F-B986-C2F709B80F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506BD62-B638-427A-B7AD-8BF22BE5A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FA54E9DA-4B00-4279-83E3-C3A3C551F5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8E19B36-F184-4012-88A7-8F3C4DE06695}" type="slidenum">
              <a:rPr lang="en-US" altLang="en-US"/>
              <a:pPr/>
              <a:t>37</a:t>
            </a:fld>
            <a:endParaRPr lang="en-US" altLang="en-US"/>
          </a:p>
        </p:txBody>
      </p:sp>
    </p:spTree>
    <p:extLst>
      <p:ext uri="{BB962C8B-B14F-4D97-AF65-F5344CB8AC3E}">
        <p14:creationId xmlns:p14="http://schemas.microsoft.com/office/powerpoint/2010/main" val="29127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2228" y="1217613"/>
            <a:ext cx="8229600" cy="5334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981200"/>
            <a:ext cx="8229600" cy="414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D49EF-4111-4D92-809F-E3782170CECC}"/>
              </a:ext>
            </a:extLst>
          </p:cNvPr>
          <p:cNvSpPr>
            <a:spLocks noGrp="1"/>
          </p:cNvSpPr>
          <p:nvPr>
            <p:ph type="dt" sz="half" idx="10"/>
          </p:nvPr>
        </p:nvSpPr>
        <p:spPr/>
        <p:txBody>
          <a:bodyPr/>
          <a:lstStyle>
            <a:lvl1pPr>
              <a:defRPr/>
            </a:lvl1pPr>
          </a:lstStyle>
          <a:p>
            <a:pPr>
              <a:defRPr/>
            </a:pPr>
            <a:fld id="{1C4E4D42-C285-4925-B340-E0FCC5E6333B}" type="datetime1">
              <a:rPr lang="en-US" smtClean="0"/>
              <a:t>7/14/2021</a:t>
            </a:fld>
            <a:endParaRPr lang="en-US"/>
          </a:p>
        </p:txBody>
      </p:sp>
      <p:sp>
        <p:nvSpPr>
          <p:cNvPr id="5" name="Footer Placeholder 4">
            <a:extLst>
              <a:ext uri="{FF2B5EF4-FFF2-40B4-BE49-F238E27FC236}">
                <a16:creationId xmlns:a16="http://schemas.microsoft.com/office/drawing/2014/main" id="{EF7A4CEA-2E81-4588-A6A2-2FF3D0EF1A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7638E0-241D-430D-A3C2-8DFE59AD565C}"/>
              </a:ext>
            </a:extLst>
          </p:cNvPr>
          <p:cNvSpPr>
            <a:spLocks noGrp="1"/>
          </p:cNvSpPr>
          <p:nvPr>
            <p:ph type="sldNum" sz="quarter" idx="12"/>
          </p:nvPr>
        </p:nvSpPr>
        <p:spPr/>
        <p:txBody>
          <a:bodyPr/>
          <a:lstStyle>
            <a:lvl1pPr>
              <a:defRPr/>
            </a:lvl1pPr>
          </a:lstStyle>
          <a:p>
            <a:pPr>
              <a:defRPr/>
            </a:pPr>
            <a:fld id="{2B463A7D-0638-4181-B199-3E82A85181E6}" type="slidenum">
              <a:rPr lang="en-US" altLang="en-US"/>
              <a:pPr>
                <a:defRPr/>
              </a:pPr>
              <a:t>‹#›</a:t>
            </a:fld>
            <a:endParaRPr lang="en-US" altLang="en-US"/>
          </a:p>
        </p:txBody>
      </p:sp>
    </p:spTree>
    <p:extLst>
      <p:ext uri="{BB962C8B-B14F-4D97-AF65-F5344CB8AC3E}">
        <p14:creationId xmlns:p14="http://schemas.microsoft.com/office/powerpoint/2010/main" val="237339800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4305" y="1219200"/>
            <a:ext cx="8229600" cy="762000"/>
          </a:xfrm>
        </p:spPr>
        <p:txBody>
          <a:bodyPr/>
          <a:lstStyle>
            <a:lvl1pPr>
              <a:defRPr sz="3200"/>
            </a:lvl1pPr>
          </a:lstStyle>
          <a:p>
            <a:r>
              <a:rPr lang="en-US" dirty="0"/>
              <a:t>Click to edit Master title style</a:t>
            </a:r>
          </a:p>
        </p:txBody>
      </p:sp>
      <p:sp>
        <p:nvSpPr>
          <p:cNvPr id="3" name="Date Placeholder 3">
            <a:extLst>
              <a:ext uri="{FF2B5EF4-FFF2-40B4-BE49-F238E27FC236}">
                <a16:creationId xmlns:a16="http://schemas.microsoft.com/office/drawing/2014/main" id="{DED572B0-EDBF-4A50-945F-B0E0E611D27F}"/>
              </a:ext>
            </a:extLst>
          </p:cNvPr>
          <p:cNvSpPr>
            <a:spLocks noGrp="1"/>
          </p:cNvSpPr>
          <p:nvPr>
            <p:ph type="dt" sz="half" idx="10"/>
          </p:nvPr>
        </p:nvSpPr>
        <p:spPr/>
        <p:txBody>
          <a:bodyPr/>
          <a:lstStyle>
            <a:lvl1pPr>
              <a:defRPr/>
            </a:lvl1pPr>
          </a:lstStyle>
          <a:p>
            <a:pPr>
              <a:defRPr/>
            </a:pPr>
            <a:fld id="{7D6F8283-53D7-456A-ACAA-E3ED7C568280}" type="datetime1">
              <a:rPr lang="en-US" smtClean="0"/>
              <a:t>7/14/2021</a:t>
            </a:fld>
            <a:endParaRPr lang="en-US"/>
          </a:p>
        </p:txBody>
      </p:sp>
      <p:sp>
        <p:nvSpPr>
          <p:cNvPr id="4" name="Footer Placeholder 4">
            <a:extLst>
              <a:ext uri="{FF2B5EF4-FFF2-40B4-BE49-F238E27FC236}">
                <a16:creationId xmlns:a16="http://schemas.microsoft.com/office/drawing/2014/main" id="{6DF3C966-B652-4585-A8DB-699BDDC44EA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5C246FF-D130-49B6-A136-0E415099B619}"/>
              </a:ext>
            </a:extLst>
          </p:cNvPr>
          <p:cNvSpPr>
            <a:spLocks noGrp="1"/>
          </p:cNvSpPr>
          <p:nvPr>
            <p:ph type="sldNum" sz="quarter" idx="12"/>
          </p:nvPr>
        </p:nvSpPr>
        <p:spPr/>
        <p:txBody>
          <a:bodyPr/>
          <a:lstStyle>
            <a:lvl1pPr>
              <a:defRPr/>
            </a:lvl1pPr>
          </a:lstStyle>
          <a:p>
            <a:fld id="{B6B5CE96-C29B-4F47-B6E3-F040EDB90438}" type="slidenum">
              <a:rPr lang="en-US" altLang="en-US"/>
              <a:pPr/>
              <a:t>‹#›</a:t>
            </a:fld>
            <a:endParaRPr lang="en-US" altLang="en-US"/>
          </a:p>
        </p:txBody>
      </p:sp>
    </p:spTree>
    <p:extLst>
      <p:ext uri="{BB962C8B-B14F-4D97-AF65-F5344CB8AC3E}">
        <p14:creationId xmlns:p14="http://schemas.microsoft.com/office/powerpoint/2010/main" val="121803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F8E600-C0DB-475E-8289-7960F87CF67E}"/>
              </a:ext>
            </a:extLst>
          </p:cNvPr>
          <p:cNvSpPr>
            <a:spLocks noGrp="1"/>
          </p:cNvSpPr>
          <p:nvPr>
            <p:ph type="dt" sz="half" idx="10"/>
          </p:nvPr>
        </p:nvSpPr>
        <p:spPr/>
        <p:txBody>
          <a:bodyPr/>
          <a:lstStyle>
            <a:lvl1pPr>
              <a:defRPr/>
            </a:lvl1pPr>
          </a:lstStyle>
          <a:p>
            <a:pPr>
              <a:defRPr/>
            </a:pPr>
            <a:fld id="{E3783262-F179-45A3-9D79-D53671F43FF5}" type="datetime1">
              <a:rPr lang="en-US" smtClean="0"/>
              <a:t>7/14/2021</a:t>
            </a:fld>
            <a:endParaRPr lang="en-US" dirty="0"/>
          </a:p>
        </p:txBody>
      </p:sp>
      <p:sp>
        <p:nvSpPr>
          <p:cNvPr id="5" name="Footer Placeholder 4">
            <a:extLst>
              <a:ext uri="{FF2B5EF4-FFF2-40B4-BE49-F238E27FC236}">
                <a16:creationId xmlns:a16="http://schemas.microsoft.com/office/drawing/2014/main" id="{100EE5A7-F333-40B2-9F40-202922B233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F50A8A-3016-4F6B-9619-1034787F31C1}"/>
              </a:ext>
            </a:extLst>
          </p:cNvPr>
          <p:cNvSpPr>
            <a:spLocks noGrp="1"/>
          </p:cNvSpPr>
          <p:nvPr>
            <p:ph type="sldNum" sz="quarter" idx="12"/>
          </p:nvPr>
        </p:nvSpPr>
        <p:spPr/>
        <p:txBody>
          <a:bodyPr/>
          <a:lstStyle>
            <a:lvl1pPr>
              <a:defRPr/>
            </a:lvl1pPr>
          </a:lstStyle>
          <a:p>
            <a:pPr>
              <a:defRPr/>
            </a:pPr>
            <a:fld id="{6659CC29-FBDA-4CC6-B7F2-291225A62BD4}" type="slidenum">
              <a:rPr lang="en-US" altLang="en-US"/>
              <a:pPr>
                <a:defRPr/>
              </a:pPr>
              <a:t>‹#›</a:t>
            </a:fld>
            <a:endParaRPr lang="en-US" altLang="en-US"/>
          </a:p>
        </p:txBody>
      </p:sp>
    </p:spTree>
    <p:extLst>
      <p:ext uri="{BB962C8B-B14F-4D97-AF65-F5344CB8AC3E}">
        <p14:creationId xmlns:p14="http://schemas.microsoft.com/office/powerpoint/2010/main" val="3555039465"/>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803031"/>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533400" y="2133600"/>
            <a:ext cx="8153400" cy="3992563"/>
          </a:xfrm>
        </p:spPr>
        <p:txBody>
          <a:bodyPr/>
          <a:lstStyle>
            <a:lvl1pPr>
              <a:defRPr sz="2000"/>
            </a:lvl1pPr>
            <a:lvl2pPr>
              <a:defRPr sz="18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4C456D-72F1-48F2-864D-2747D0C1787F}"/>
              </a:ext>
            </a:extLst>
          </p:cNvPr>
          <p:cNvSpPr>
            <a:spLocks noGrp="1"/>
          </p:cNvSpPr>
          <p:nvPr>
            <p:ph type="dt" sz="half" idx="10"/>
          </p:nvPr>
        </p:nvSpPr>
        <p:spPr/>
        <p:txBody>
          <a:bodyPr/>
          <a:lstStyle>
            <a:lvl1pPr>
              <a:defRPr/>
            </a:lvl1pPr>
          </a:lstStyle>
          <a:p>
            <a:pPr>
              <a:defRPr/>
            </a:pPr>
            <a:fld id="{E8831BE5-272C-4906-B15B-36AA317A0AA4}" type="datetime1">
              <a:rPr lang="en-US" smtClean="0"/>
              <a:t>7/14/2021</a:t>
            </a:fld>
            <a:endParaRPr lang="en-US" dirty="0"/>
          </a:p>
        </p:txBody>
      </p:sp>
      <p:sp>
        <p:nvSpPr>
          <p:cNvPr id="5" name="Footer Placeholder 4">
            <a:extLst>
              <a:ext uri="{FF2B5EF4-FFF2-40B4-BE49-F238E27FC236}">
                <a16:creationId xmlns:a16="http://schemas.microsoft.com/office/drawing/2014/main" id="{366534CD-B3FC-41F6-8EF5-199DDF52F1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D8A59A-587F-4F2C-BB75-853ADA96B813}"/>
              </a:ext>
            </a:extLst>
          </p:cNvPr>
          <p:cNvSpPr>
            <a:spLocks noGrp="1"/>
          </p:cNvSpPr>
          <p:nvPr>
            <p:ph type="sldNum" sz="quarter" idx="12"/>
          </p:nvPr>
        </p:nvSpPr>
        <p:spPr/>
        <p:txBody>
          <a:bodyPr/>
          <a:lstStyle>
            <a:lvl1pPr>
              <a:defRPr/>
            </a:lvl1pPr>
          </a:lstStyle>
          <a:p>
            <a:pPr>
              <a:defRPr/>
            </a:pPr>
            <a:fld id="{E3593522-AFF0-4614-9B16-4173FF731307}" type="slidenum">
              <a:rPr lang="en-US" altLang="en-US"/>
              <a:pPr>
                <a:defRPr/>
              </a:pPr>
              <a:t>‹#›</a:t>
            </a:fld>
            <a:endParaRPr lang="en-US" altLang="en-US"/>
          </a:p>
        </p:txBody>
      </p:sp>
    </p:spTree>
    <p:extLst>
      <p:ext uri="{BB962C8B-B14F-4D97-AF65-F5344CB8AC3E}">
        <p14:creationId xmlns:p14="http://schemas.microsoft.com/office/powerpoint/2010/main" val="409157513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A89DF-A279-4BED-B7DE-9579983DAE3F}"/>
              </a:ext>
            </a:extLst>
          </p:cNvPr>
          <p:cNvSpPr>
            <a:spLocks noGrp="1"/>
          </p:cNvSpPr>
          <p:nvPr>
            <p:ph type="dt" sz="half" idx="10"/>
          </p:nvPr>
        </p:nvSpPr>
        <p:spPr/>
        <p:txBody>
          <a:bodyPr/>
          <a:lstStyle>
            <a:lvl1pPr>
              <a:defRPr/>
            </a:lvl1pPr>
          </a:lstStyle>
          <a:p>
            <a:pPr>
              <a:defRPr/>
            </a:pPr>
            <a:fld id="{4B796F83-3A7D-442B-AD45-EB868F608F73}" type="datetime1">
              <a:rPr lang="en-US" smtClean="0"/>
              <a:t>7/14/2021</a:t>
            </a:fld>
            <a:endParaRPr lang="en-US"/>
          </a:p>
        </p:txBody>
      </p:sp>
      <p:sp>
        <p:nvSpPr>
          <p:cNvPr id="5" name="Footer Placeholder 4">
            <a:extLst>
              <a:ext uri="{FF2B5EF4-FFF2-40B4-BE49-F238E27FC236}">
                <a16:creationId xmlns:a16="http://schemas.microsoft.com/office/drawing/2014/main" id="{AB351E16-4857-4EAE-89C4-14D5862CC8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DF51CC-F0B7-4ABA-B517-45D7332AF97E}"/>
              </a:ext>
            </a:extLst>
          </p:cNvPr>
          <p:cNvSpPr>
            <a:spLocks noGrp="1"/>
          </p:cNvSpPr>
          <p:nvPr>
            <p:ph type="sldNum" sz="quarter" idx="12"/>
          </p:nvPr>
        </p:nvSpPr>
        <p:spPr/>
        <p:txBody>
          <a:bodyPr/>
          <a:lstStyle>
            <a:lvl1pPr>
              <a:defRPr/>
            </a:lvl1pPr>
          </a:lstStyle>
          <a:p>
            <a:pPr>
              <a:defRPr/>
            </a:pPr>
            <a:fld id="{B904B78A-C46B-47D3-9AFB-9EF937E34D8A}" type="slidenum">
              <a:rPr lang="en-US" altLang="en-US"/>
              <a:pPr>
                <a:defRPr/>
              </a:pPr>
              <a:t>‹#›</a:t>
            </a:fld>
            <a:endParaRPr lang="en-US" altLang="en-US"/>
          </a:p>
        </p:txBody>
      </p:sp>
    </p:spTree>
    <p:extLst>
      <p:ext uri="{BB962C8B-B14F-4D97-AF65-F5344CB8AC3E}">
        <p14:creationId xmlns:p14="http://schemas.microsoft.com/office/powerpoint/2010/main" val="38311162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483" y="990600"/>
            <a:ext cx="8229600" cy="1143000"/>
          </a:xfrm>
        </p:spPr>
        <p:txBody>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457200" y="203433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203433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D36474C2-7F4E-40BA-B6A9-45A9C396E4C8}"/>
              </a:ext>
            </a:extLst>
          </p:cNvPr>
          <p:cNvSpPr>
            <a:spLocks noGrp="1"/>
          </p:cNvSpPr>
          <p:nvPr>
            <p:ph type="dt" sz="half" idx="10"/>
          </p:nvPr>
        </p:nvSpPr>
        <p:spPr/>
        <p:txBody>
          <a:bodyPr/>
          <a:lstStyle>
            <a:lvl1pPr>
              <a:defRPr/>
            </a:lvl1pPr>
          </a:lstStyle>
          <a:p>
            <a:pPr>
              <a:defRPr/>
            </a:pPr>
            <a:fld id="{195364AD-B82A-4204-9161-1B56EED4472A}" type="datetime1">
              <a:rPr lang="en-US" smtClean="0"/>
              <a:t>7/14/2021</a:t>
            </a:fld>
            <a:endParaRPr lang="en-US"/>
          </a:p>
        </p:txBody>
      </p:sp>
      <p:sp>
        <p:nvSpPr>
          <p:cNvPr id="6" name="Footer Placeholder 4">
            <a:extLst>
              <a:ext uri="{FF2B5EF4-FFF2-40B4-BE49-F238E27FC236}">
                <a16:creationId xmlns:a16="http://schemas.microsoft.com/office/drawing/2014/main" id="{9B18FF8D-5EE0-425D-B088-4F19F5B03D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918365-2DE8-4D5E-98F7-320822E2B259}"/>
              </a:ext>
            </a:extLst>
          </p:cNvPr>
          <p:cNvSpPr>
            <a:spLocks noGrp="1"/>
          </p:cNvSpPr>
          <p:nvPr>
            <p:ph type="sldNum" sz="quarter" idx="12"/>
          </p:nvPr>
        </p:nvSpPr>
        <p:spPr/>
        <p:txBody>
          <a:bodyPr/>
          <a:lstStyle>
            <a:lvl1pPr>
              <a:defRPr/>
            </a:lvl1pPr>
          </a:lstStyle>
          <a:p>
            <a:pPr>
              <a:defRPr/>
            </a:pPr>
            <a:fld id="{BCD5EDD0-6E43-4DB2-8614-8BC81195A9F4}" type="slidenum">
              <a:rPr lang="en-US" altLang="en-US"/>
              <a:pPr>
                <a:defRPr/>
              </a:pPr>
              <a:t>‹#›</a:t>
            </a:fld>
            <a:endParaRPr lang="en-US" altLang="en-US"/>
          </a:p>
        </p:txBody>
      </p:sp>
    </p:spTree>
    <p:extLst>
      <p:ext uri="{BB962C8B-B14F-4D97-AF65-F5344CB8AC3E}">
        <p14:creationId xmlns:p14="http://schemas.microsoft.com/office/powerpoint/2010/main" val="1205816322"/>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51735"/>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2BA333-6DD2-405C-B5EF-3885CF4298D4}"/>
              </a:ext>
            </a:extLst>
          </p:cNvPr>
          <p:cNvSpPr>
            <a:spLocks noGrp="1"/>
          </p:cNvSpPr>
          <p:nvPr>
            <p:ph type="dt" sz="half" idx="10"/>
          </p:nvPr>
        </p:nvSpPr>
        <p:spPr/>
        <p:txBody>
          <a:bodyPr/>
          <a:lstStyle>
            <a:lvl1pPr>
              <a:defRPr/>
            </a:lvl1pPr>
          </a:lstStyle>
          <a:p>
            <a:pPr>
              <a:defRPr/>
            </a:pPr>
            <a:fld id="{567498CB-F9A6-48E1-A0D6-92F904420450}" type="datetime1">
              <a:rPr lang="en-US" smtClean="0"/>
              <a:t>7/14/2021</a:t>
            </a:fld>
            <a:endParaRPr lang="en-US"/>
          </a:p>
        </p:txBody>
      </p:sp>
      <p:sp>
        <p:nvSpPr>
          <p:cNvPr id="6" name="Footer Placeholder 4">
            <a:extLst>
              <a:ext uri="{FF2B5EF4-FFF2-40B4-BE49-F238E27FC236}">
                <a16:creationId xmlns:a16="http://schemas.microsoft.com/office/drawing/2014/main" id="{AC208D27-403E-41CA-958F-D8BCB0FB43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3EA533-C3B5-43FA-9051-A7E77EAD051D}"/>
              </a:ext>
            </a:extLst>
          </p:cNvPr>
          <p:cNvSpPr>
            <a:spLocks noGrp="1"/>
          </p:cNvSpPr>
          <p:nvPr>
            <p:ph type="sldNum" sz="quarter" idx="12"/>
          </p:nvPr>
        </p:nvSpPr>
        <p:spPr/>
        <p:txBody>
          <a:bodyPr/>
          <a:lstStyle>
            <a:lvl1pPr>
              <a:defRPr/>
            </a:lvl1pPr>
          </a:lstStyle>
          <a:p>
            <a:pPr>
              <a:defRPr/>
            </a:pPr>
            <a:fld id="{B6D1287B-8C95-4485-909F-67E083192468}" type="slidenum">
              <a:rPr lang="en-US" altLang="en-US"/>
              <a:pPr>
                <a:defRPr/>
              </a:pPr>
              <a:t>‹#›</a:t>
            </a:fld>
            <a:endParaRPr lang="en-US" altLang="en-US"/>
          </a:p>
        </p:txBody>
      </p:sp>
    </p:spTree>
    <p:extLst>
      <p:ext uri="{BB962C8B-B14F-4D97-AF65-F5344CB8AC3E}">
        <p14:creationId xmlns:p14="http://schemas.microsoft.com/office/powerpoint/2010/main" val="379684658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A92A8-3D9B-4B04-94F8-6FC029DABB02}"/>
              </a:ext>
            </a:extLst>
          </p:cNvPr>
          <p:cNvSpPr>
            <a:spLocks noGrp="1"/>
          </p:cNvSpPr>
          <p:nvPr>
            <p:ph type="dt" sz="half" idx="10"/>
          </p:nvPr>
        </p:nvSpPr>
        <p:spPr/>
        <p:txBody>
          <a:bodyPr/>
          <a:lstStyle>
            <a:lvl1pPr>
              <a:defRPr/>
            </a:lvl1pPr>
          </a:lstStyle>
          <a:p>
            <a:pPr>
              <a:defRPr/>
            </a:pPr>
            <a:fld id="{D0695590-18F7-44E7-A5F1-5E31D72F1864}" type="datetime1">
              <a:rPr lang="en-US" smtClean="0"/>
              <a:t>7/14/2021</a:t>
            </a:fld>
            <a:endParaRPr lang="en-US"/>
          </a:p>
        </p:txBody>
      </p:sp>
      <p:sp>
        <p:nvSpPr>
          <p:cNvPr id="5" name="Footer Placeholder 4">
            <a:extLst>
              <a:ext uri="{FF2B5EF4-FFF2-40B4-BE49-F238E27FC236}">
                <a16:creationId xmlns:a16="http://schemas.microsoft.com/office/drawing/2014/main" id="{6E75C36C-A793-4329-AC7A-01D000EF5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263C1D-0B62-4C7C-8D1C-91F9674CFA23}"/>
              </a:ext>
            </a:extLst>
          </p:cNvPr>
          <p:cNvSpPr>
            <a:spLocks noGrp="1"/>
          </p:cNvSpPr>
          <p:nvPr>
            <p:ph type="sldNum" sz="quarter" idx="12"/>
          </p:nvPr>
        </p:nvSpPr>
        <p:spPr/>
        <p:txBody>
          <a:bodyPr/>
          <a:lstStyle>
            <a:lvl1pPr>
              <a:defRPr/>
            </a:lvl1pPr>
          </a:lstStyle>
          <a:p>
            <a:pPr>
              <a:defRPr/>
            </a:pPr>
            <a:fld id="{79A70036-2E22-4CBD-923E-F4F2F7409270}" type="slidenum">
              <a:rPr lang="en-US" altLang="en-US"/>
              <a:pPr>
                <a:defRPr/>
              </a:pPr>
              <a:t>‹#›</a:t>
            </a:fld>
            <a:endParaRPr lang="en-US" altLang="en-US"/>
          </a:p>
        </p:txBody>
      </p:sp>
    </p:spTree>
    <p:extLst>
      <p:ext uri="{BB962C8B-B14F-4D97-AF65-F5344CB8AC3E}">
        <p14:creationId xmlns:p14="http://schemas.microsoft.com/office/powerpoint/2010/main" val="856927978"/>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0"/>
            <a:ext cx="8229600" cy="5851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0FBD59C2-186C-43DA-A99E-B3B0172890E2}"/>
              </a:ext>
            </a:extLst>
          </p:cNvPr>
          <p:cNvSpPr>
            <a:spLocks noGrp="1"/>
          </p:cNvSpPr>
          <p:nvPr>
            <p:ph type="dt" sz="half" idx="10"/>
          </p:nvPr>
        </p:nvSpPr>
        <p:spPr/>
        <p:txBody>
          <a:bodyPr/>
          <a:lstStyle>
            <a:lvl1pPr>
              <a:defRPr/>
            </a:lvl1pPr>
          </a:lstStyle>
          <a:p>
            <a:pPr>
              <a:defRPr/>
            </a:pPr>
            <a:fld id="{E1BF691D-058F-4AAA-9233-6C67E92001B4}" type="datetime1">
              <a:rPr lang="en-US" smtClean="0"/>
              <a:t>7/14/2021</a:t>
            </a:fld>
            <a:endParaRPr lang="en-US"/>
          </a:p>
        </p:txBody>
      </p:sp>
      <p:sp>
        <p:nvSpPr>
          <p:cNvPr id="4" name="Footer Placeholder 4">
            <a:extLst>
              <a:ext uri="{FF2B5EF4-FFF2-40B4-BE49-F238E27FC236}">
                <a16:creationId xmlns:a16="http://schemas.microsoft.com/office/drawing/2014/main" id="{4EAB61EF-0982-443C-882A-1BDD1369DE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7388693-14D6-427A-8FAB-548F16A1212E}"/>
              </a:ext>
            </a:extLst>
          </p:cNvPr>
          <p:cNvSpPr>
            <a:spLocks noGrp="1"/>
          </p:cNvSpPr>
          <p:nvPr>
            <p:ph type="sldNum" sz="quarter" idx="12"/>
          </p:nvPr>
        </p:nvSpPr>
        <p:spPr/>
        <p:txBody>
          <a:bodyPr/>
          <a:lstStyle>
            <a:lvl1pPr>
              <a:defRPr/>
            </a:lvl1pPr>
          </a:lstStyle>
          <a:p>
            <a:pPr>
              <a:defRPr/>
            </a:pPr>
            <a:fld id="{4D70EC17-0844-4D73-AE72-F9AC91647BA4}" type="slidenum">
              <a:rPr lang="en-US" altLang="en-US"/>
              <a:pPr>
                <a:defRPr/>
              </a:pPr>
              <a:t>‹#›</a:t>
            </a:fld>
            <a:endParaRPr lang="en-US" altLang="en-US"/>
          </a:p>
        </p:txBody>
      </p:sp>
    </p:spTree>
    <p:extLst>
      <p:ext uri="{BB962C8B-B14F-4D97-AF65-F5344CB8AC3E}">
        <p14:creationId xmlns:p14="http://schemas.microsoft.com/office/powerpoint/2010/main" val="2922918961"/>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431B7B-4329-40B4-940E-F8216939D645}"/>
              </a:ext>
            </a:extLst>
          </p:cNvPr>
          <p:cNvSpPr>
            <a:spLocks noGrp="1"/>
          </p:cNvSpPr>
          <p:nvPr>
            <p:ph type="title"/>
          </p:nvPr>
        </p:nvSpPr>
        <p:spPr bwMode="auto">
          <a:xfrm>
            <a:off x="304800" y="1118382"/>
            <a:ext cx="8229600" cy="648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C9A75E69-C6E7-4B66-8C83-23733509B96C}"/>
              </a:ext>
            </a:extLst>
          </p:cNvPr>
          <p:cNvSpPr>
            <a:spLocks noGrp="1"/>
          </p:cNvSpPr>
          <p:nvPr>
            <p:ph type="body" idx="1"/>
          </p:nvPr>
        </p:nvSpPr>
        <p:spPr bwMode="auto">
          <a:xfrm>
            <a:off x="457200" y="1828800"/>
            <a:ext cx="8229600" cy="429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C4FB15CD-1D5D-4C2D-857C-CE66101E08D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B83C6CB-1D9B-483A-813B-8CE277ECF23F}" type="datetime1">
              <a:rPr lang="en-US" smtClean="0"/>
              <a:t>7/14/2021</a:t>
            </a:fld>
            <a:endParaRPr lang="en-US"/>
          </a:p>
        </p:txBody>
      </p:sp>
      <p:sp>
        <p:nvSpPr>
          <p:cNvPr id="5" name="Footer Placeholder 4">
            <a:extLst>
              <a:ext uri="{FF2B5EF4-FFF2-40B4-BE49-F238E27FC236}">
                <a16:creationId xmlns:a16="http://schemas.microsoft.com/office/drawing/2014/main" id="{447D9175-281A-4BC7-8311-504AD937D90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DB7FDA8-E956-4FEC-B980-6D0400BFB90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60C12B4-57BC-4E9E-BD07-6562F531D427}" type="slidenum">
              <a:rPr lang="en-US" altLang="en-US"/>
              <a:pPr>
                <a:defRPr/>
              </a:pPr>
              <a:t>‹#›</a:t>
            </a:fld>
            <a:endParaRPr lang="en-US" altLang="en-US"/>
          </a:p>
        </p:txBody>
      </p:sp>
      <p:pic>
        <p:nvPicPr>
          <p:cNvPr id="7" name="Picture 6">
            <a:extLst>
              <a:ext uri="{FF2B5EF4-FFF2-40B4-BE49-F238E27FC236}">
                <a16:creationId xmlns:a16="http://schemas.microsoft.com/office/drawing/2014/main" id="{71822523-42E5-4D4A-8DDD-5C2D3AEBCAA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2274" y="8378"/>
            <a:ext cx="9144000" cy="113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6" r:id="rId1"/>
    <p:sldLayoutId id="2147483897" r:id="rId2"/>
    <p:sldLayoutId id="2147483898" r:id="rId3"/>
    <p:sldLayoutId id="2147483899" r:id="rId4"/>
    <p:sldLayoutId id="2147483900" r:id="rId5"/>
    <p:sldLayoutId id="2147483903" r:id="rId6"/>
    <p:sldLayoutId id="2147483905" r:id="rId7"/>
    <p:sldLayoutId id="2147483907" r:id="rId8"/>
    <p:sldLayoutId id="2147483908" r:id="rId9"/>
    <p:sldLayoutId id="2147483909" r:id="rId10"/>
  </p:sldLayoutIdLst>
  <p:transition spd="slow">
    <p:random/>
  </p:transition>
  <p:hf hdr="0" ftr="0"/>
  <p:txStyles>
    <p:title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occultations.org/" TargetMode="External"/><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hyperlink" Target="http://occultations.org/observi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A893-1A01-4B3F-9022-2CB920541E25}"/>
              </a:ext>
            </a:extLst>
          </p:cNvPr>
          <p:cNvSpPr>
            <a:spLocks noGrp="1"/>
          </p:cNvSpPr>
          <p:nvPr>
            <p:ph type="ctrTitle"/>
          </p:nvPr>
        </p:nvSpPr>
        <p:spPr/>
        <p:txBody>
          <a:bodyPr/>
          <a:lstStyle/>
          <a:p>
            <a:r>
              <a:rPr lang="en-US" dirty="0"/>
              <a:t>Citizen Science with IOTA</a:t>
            </a:r>
          </a:p>
        </p:txBody>
      </p:sp>
      <p:sp>
        <p:nvSpPr>
          <p:cNvPr id="3" name="Subtitle 2">
            <a:extLst>
              <a:ext uri="{FF2B5EF4-FFF2-40B4-BE49-F238E27FC236}">
                <a16:creationId xmlns:a16="http://schemas.microsoft.com/office/drawing/2014/main" id="{385B3732-9847-4F72-A470-CBBBDD50A20D}"/>
              </a:ext>
            </a:extLst>
          </p:cNvPr>
          <p:cNvSpPr>
            <a:spLocks noGrp="1"/>
          </p:cNvSpPr>
          <p:nvPr>
            <p:ph type="subTitle" idx="1"/>
          </p:nvPr>
        </p:nvSpPr>
        <p:spPr/>
        <p:txBody>
          <a:bodyPr/>
          <a:lstStyle/>
          <a:p>
            <a:r>
              <a:rPr lang="en-US" dirty="0"/>
              <a:t>July 20, 2021</a:t>
            </a:r>
          </a:p>
        </p:txBody>
      </p:sp>
    </p:spTree>
    <p:extLst>
      <p:ext uri="{BB962C8B-B14F-4D97-AF65-F5344CB8AC3E}">
        <p14:creationId xmlns:p14="http://schemas.microsoft.com/office/powerpoint/2010/main" val="4169943353"/>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54A0-B4F6-4BD0-87DC-99CBFE5AF496}"/>
              </a:ext>
            </a:extLst>
          </p:cNvPr>
          <p:cNvSpPr>
            <a:spLocks noGrp="1"/>
          </p:cNvSpPr>
          <p:nvPr>
            <p:ph type="title"/>
          </p:nvPr>
        </p:nvSpPr>
        <p:spPr/>
        <p:txBody>
          <a:bodyPr/>
          <a:lstStyle/>
          <a:p>
            <a:r>
              <a:rPr lang="en-US" dirty="0"/>
              <a:t>Grazing Occultations</a:t>
            </a:r>
          </a:p>
        </p:txBody>
      </p:sp>
      <p:sp>
        <p:nvSpPr>
          <p:cNvPr id="3" name="Content Placeholder 2">
            <a:extLst>
              <a:ext uri="{FF2B5EF4-FFF2-40B4-BE49-F238E27FC236}">
                <a16:creationId xmlns:a16="http://schemas.microsoft.com/office/drawing/2014/main" id="{03DAA5DA-4A64-4B57-9FE9-5E2D21250192}"/>
              </a:ext>
            </a:extLst>
          </p:cNvPr>
          <p:cNvSpPr>
            <a:spLocks noGrp="1"/>
          </p:cNvSpPr>
          <p:nvPr>
            <p:ph idx="1"/>
          </p:nvPr>
        </p:nvSpPr>
        <p:spPr>
          <a:xfrm>
            <a:off x="457200" y="2133600"/>
            <a:ext cx="8229600" cy="3992563"/>
          </a:xfrm>
        </p:spPr>
        <p:txBody>
          <a:bodyPr/>
          <a:lstStyle/>
          <a:p>
            <a:r>
              <a:rPr lang="en-US" dirty="0"/>
              <a:t>Fun to observe; during grazes the Moon’s motion is clearly evident as a star skims by the edge, visible when it crosses a valley, disappearing when it is behind a mountain as seen by the observer</a:t>
            </a:r>
          </a:p>
          <a:p>
            <a:r>
              <a:rPr lang="en-US" dirty="0"/>
              <a:t>Only visible from narrow bands on the Earth’s surface</a:t>
            </a:r>
          </a:p>
          <a:p>
            <a:r>
              <a:rPr lang="en-US" dirty="0"/>
              <a:t>The event duration is short, at most a few moments</a:t>
            </a:r>
          </a:p>
          <a:p>
            <a:r>
              <a:rPr lang="en-US" dirty="0"/>
              <a:t>Graze circumstances of where, when, what depend on alignments of the observer, lunar limb, and star</a:t>
            </a:r>
          </a:p>
          <a:p>
            <a:r>
              <a:rPr lang="en-US" dirty="0"/>
              <a:t>Historically an important source for lunar limb topography refinement and lunar position</a:t>
            </a:r>
          </a:p>
          <a:p>
            <a:r>
              <a:rPr lang="en-US" dirty="0"/>
              <a:t>Today primarily to provide opportunities for teaching observing skills. </a:t>
            </a:r>
          </a:p>
          <a:p>
            <a:r>
              <a:rPr lang="en-US" dirty="0"/>
              <a:t>Occasionally, a star is found to be binary. </a:t>
            </a:r>
          </a:p>
        </p:txBody>
      </p:sp>
      <p:sp>
        <p:nvSpPr>
          <p:cNvPr id="4" name="Date Placeholder 3">
            <a:extLst>
              <a:ext uri="{FF2B5EF4-FFF2-40B4-BE49-F238E27FC236}">
                <a16:creationId xmlns:a16="http://schemas.microsoft.com/office/drawing/2014/main" id="{FEFA6112-E17D-4D3E-803F-4060BFD9EE69}"/>
              </a:ext>
            </a:extLst>
          </p:cNvPr>
          <p:cNvSpPr>
            <a:spLocks noGrp="1"/>
          </p:cNvSpPr>
          <p:nvPr>
            <p:ph type="dt" sz="half" idx="10"/>
          </p:nvPr>
        </p:nvSpPr>
        <p:spPr/>
        <p:txBody>
          <a:bodyPr/>
          <a:lstStyle/>
          <a:p>
            <a:pPr>
              <a:defRPr/>
            </a:pPr>
            <a:fld id="{1A3F367C-908C-49CA-883E-2A728D271903}" type="datetime1">
              <a:rPr lang="en-US" smtClean="0"/>
              <a:t>7/14/2021</a:t>
            </a:fld>
            <a:endParaRPr lang="en-US"/>
          </a:p>
        </p:txBody>
      </p:sp>
      <p:sp>
        <p:nvSpPr>
          <p:cNvPr id="5" name="Slide Number Placeholder 4">
            <a:extLst>
              <a:ext uri="{FF2B5EF4-FFF2-40B4-BE49-F238E27FC236}">
                <a16:creationId xmlns:a16="http://schemas.microsoft.com/office/drawing/2014/main" id="{8A3B5DE3-8869-4B39-8645-98E8F238D57F}"/>
              </a:ext>
            </a:extLst>
          </p:cNvPr>
          <p:cNvSpPr>
            <a:spLocks noGrp="1"/>
          </p:cNvSpPr>
          <p:nvPr>
            <p:ph type="sldNum" sz="quarter" idx="12"/>
          </p:nvPr>
        </p:nvSpPr>
        <p:spPr/>
        <p:txBody>
          <a:bodyPr/>
          <a:lstStyle/>
          <a:p>
            <a:pPr>
              <a:defRPr/>
            </a:pPr>
            <a:fld id="{E3593522-AFF0-4614-9B16-4173FF731307}" type="slidenum">
              <a:rPr lang="en-US" altLang="en-US" smtClean="0"/>
              <a:pPr>
                <a:defRPr/>
              </a:pPr>
              <a:t>10</a:t>
            </a:fld>
            <a:endParaRPr lang="en-US" altLang="en-US"/>
          </a:p>
        </p:txBody>
      </p:sp>
    </p:spTree>
    <p:extLst>
      <p:ext uri="{BB962C8B-B14F-4D97-AF65-F5344CB8AC3E}">
        <p14:creationId xmlns:p14="http://schemas.microsoft.com/office/powerpoint/2010/main" val="2266484480"/>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00D2635A-09C5-45F8-BFC8-ED90513CAB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420000">
            <a:off x="776289" y="2175076"/>
            <a:ext cx="46132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a:extLst>
              <a:ext uri="{FF2B5EF4-FFF2-40B4-BE49-F238E27FC236}">
                <a16:creationId xmlns:a16="http://schemas.microsoft.com/office/drawing/2014/main" id="{6BD8A658-5E0B-4C6D-AB20-BFE9EE748F7E}"/>
              </a:ext>
            </a:extLst>
          </p:cNvPr>
          <p:cNvSpPr>
            <a:spLocks noGrp="1"/>
          </p:cNvSpPr>
          <p:nvPr>
            <p:ph type="title"/>
          </p:nvPr>
        </p:nvSpPr>
        <p:spPr>
          <a:xfrm>
            <a:off x="76198" y="1342516"/>
            <a:ext cx="2438401" cy="457200"/>
          </a:xfrm>
        </p:spPr>
        <p:txBody>
          <a:bodyPr/>
          <a:lstStyle/>
          <a:p>
            <a:r>
              <a:rPr lang="en-US" altLang="en-US" sz="2400" dirty="0"/>
              <a:t>Aldebaran Graze</a:t>
            </a:r>
          </a:p>
        </p:txBody>
      </p:sp>
      <p:sp>
        <p:nvSpPr>
          <p:cNvPr id="34820" name="TextBox 3">
            <a:extLst>
              <a:ext uri="{FF2B5EF4-FFF2-40B4-BE49-F238E27FC236}">
                <a16:creationId xmlns:a16="http://schemas.microsoft.com/office/drawing/2014/main" id="{53FB818B-DCB6-4D98-A7C5-7B767E054C54}"/>
              </a:ext>
            </a:extLst>
          </p:cNvPr>
          <p:cNvSpPr txBox="1">
            <a:spLocks noChangeArrowheads="1"/>
          </p:cNvSpPr>
          <p:nvPr/>
        </p:nvSpPr>
        <p:spPr bwMode="auto">
          <a:xfrm>
            <a:off x="5507636" y="1296703"/>
            <a:ext cx="3560166"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t>This was the view of the 23% sunlit waning crescent Moon as seen from Oklahoma, virtually the same for other locations that were along the graze path across North America. The orange star  appeared to approach the Moon from the sunlit side, passing very close to the northern cusp. After the star passed over the bright cusp, it was visible to the naked eye, except where </a:t>
            </a:r>
            <a:r>
              <a:rPr lang="en-US" altLang="en-US" sz="1800" dirty="0" err="1"/>
              <a:t>where</a:t>
            </a:r>
            <a:r>
              <a:rPr lang="en-US" altLang="en-US" sz="1800" dirty="0"/>
              <a:t> strong twilight or daylight interfered, as it moved onto the dark side during the graze. The dark side of the Moon was illuminated by Earthshine, and the darker features  could be seen with binoculars. </a:t>
            </a:r>
          </a:p>
          <a:p>
            <a:pPr>
              <a:spcBef>
                <a:spcPct val="0"/>
              </a:spcBef>
              <a:buFontTx/>
              <a:buNone/>
            </a:pPr>
            <a:endParaRPr lang="en-US" altLang="en-US" sz="1500" dirty="0"/>
          </a:p>
        </p:txBody>
      </p:sp>
      <p:cxnSp>
        <p:nvCxnSpPr>
          <p:cNvPr id="7" name="Straight Arrow Connector 6">
            <a:extLst>
              <a:ext uri="{FF2B5EF4-FFF2-40B4-BE49-F238E27FC236}">
                <a16:creationId xmlns:a16="http://schemas.microsoft.com/office/drawing/2014/main" id="{56D6CE59-2F9E-42DC-827A-01FBFA7D4C19}"/>
              </a:ext>
            </a:extLst>
          </p:cNvPr>
          <p:cNvCxnSpPr/>
          <p:nvPr/>
        </p:nvCxnSpPr>
        <p:spPr>
          <a:xfrm flipV="1">
            <a:off x="1298237" y="1845529"/>
            <a:ext cx="1447800" cy="12954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5-Point Star 8">
            <a:extLst>
              <a:ext uri="{FF2B5EF4-FFF2-40B4-BE49-F238E27FC236}">
                <a16:creationId xmlns:a16="http://schemas.microsoft.com/office/drawing/2014/main" id="{5EDF4486-25A4-49B4-87A8-924474D5DEAE}"/>
              </a:ext>
            </a:extLst>
          </p:cNvPr>
          <p:cNvSpPr>
            <a:spLocks noChangeAspect="1"/>
          </p:cNvSpPr>
          <p:nvPr/>
        </p:nvSpPr>
        <p:spPr>
          <a:xfrm rot="460483">
            <a:off x="1355787" y="2769190"/>
            <a:ext cx="220663" cy="22066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3" name="TextBox 9">
            <a:extLst>
              <a:ext uri="{FF2B5EF4-FFF2-40B4-BE49-F238E27FC236}">
                <a16:creationId xmlns:a16="http://schemas.microsoft.com/office/drawing/2014/main" id="{047037B6-DDFE-4BFD-AA44-7E71BFA00959}"/>
              </a:ext>
            </a:extLst>
          </p:cNvPr>
          <p:cNvSpPr txBox="1">
            <a:spLocks noChangeArrowheads="1"/>
          </p:cNvSpPr>
          <p:nvPr/>
        </p:nvSpPr>
        <p:spPr bwMode="auto">
          <a:xfrm rot="-2464288">
            <a:off x="410693" y="3172577"/>
            <a:ext cx="1038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t>Aldebaran</a:t>
            </a:r>
          </a:p>
        </p:txBody>
      </p:sp>
      <p:sp>
        <p:nvSpPr>
          <p:cNvPr id="2" name="TextBox 1">
            <a:extLst>
              <a:ext uri="{FF2B5EF4-FFF2-40B4-BE49-F238E27FC236}">
                <a16:creationId xmlns:a16="http://schemas.microsoft.com/office/drawing/2014/main" id="{C0C79A5D-4192-4332-A710-C851BF24F240}"/>
              </a:ext>
            </a:extLst>
          </p:cNvPr>
          <p:cNvSpPr txBox="1"/>
          <p:nvPr/>
        </p:nvSpPr>
        <p:spPr>
          <a:xfrm>
            <a:off x="3467100" y="1342516"/>
            <a:ext cx="2209800" cy="461665"/>
          </a:xfrm>
          <a:prstGeom prst="rect">
            <a:avLst/>
          </a:prstGeom>
          <a:noFill/>
        </p:spPr>
        <p:txBody>
          <a:bodyPr wrap="square" rtlCol="0">
            <a:spAutoFit/>
          </a:bodyPr>
          <a:lstStyle/>
          <a:p>
            <a:r>
              <a:rPr lang="en-US" altLang="en-US" sz="2400" dirty="0"/>
              <a:t>July 29, 2016</a:t>
            </a:r>
            <a:endParaRPr lang="en-US" sz="2400" dirty="0"/>
          </a:p>
        </p:txBody>
      </p:sp>
      <p:sp>
        <p:nvSpPr>
          <p:cNvPr id="3" name="Date Placeholder 2">
            <a:extLst>
              <a:ext uri="{FF2B5EF4-FFF2-40B4-BE49-F238E27FC236}">
                <a16:creationId xmlns:a16="http://schemas.microsoft.com/office/drawing/2014/main" id="{FEC47056-06A7-4905-9B9C-D56E19DCA78B}"/>
              </a:ext>
            </a:extLst>
          </p:cNvPr>
          <p:cNvSpPr>
            <a:spLocks noGrp="1"/>
          </p:cNvSpPr>
          <p:nvPr>
            <p:ph type="dt" sz="half" idx="10"/>
          </p:nvPr>
        </p:nvSpPr>
        <p:spPr/>
        <p:txBody>
          <a:bodyPr/>
          <a:lstStyle/>
          <a:p>
            <a:pPr>
              <a:defRPr/>
            </a:pPr>
            <a:fld id="{42F631B5-C040-400A-A3B2-9C88393B46D4}" type="datetime1">
              <a:rPr lang="en-US" smtClean="0"/>
              <a:t>7/14/2021</a:t>
            </a:fld>
            <a:endParaRPr lang="en-US"/>
          </a:p>
        </p:txBody>
      </p:sp>
      <p:sp>
        <p:nvSpPr>
          <p:cNvPr id="4" name="Slide Number Placeholder 3">
            <a:extLst>
              <a:ext uri="{FF2B5EF4-FFF2-40B4-BE49-F238E27FC236}">
                <a16:creationId xmlns:a16="http://schemas.microsoft.com/office/drawing/2014/main" id="{7998D27B-D1EC-4B3A-9165-8A8D4043E267}"/>
              </a:ext>
            </a:extLst>
          </p:cNvPr>
          <p:cNvSpPr>
            <a:spLocks noGrp="1"/>
          </p:cNvSpPr>
          <p:nvPr>
            <p:ph type="sldNum" sz="quarter" idx="12"/>
          </p:nvPr>
        </p:nvSpPr>
        <p:spPr/>
        <p:txBody>
          <a:bodyPr/>
          <a:lstStyle/>
          <a:p>
            <a:fld id="{B6B5CE96-C29B-4F47-B6E3-F040EDB90438}" type="slidenum">
              <a:rPr lang="en-US" altLang="en-US" smtClean="0"/>
              <a:pPr/>
              <a:t>11</a:t>
            </a:fld>
            <a:endParaRPr lang="en-US" altLang="en-US"/>
          </a:p>
        </p:txBody>
      </p:sp>
    </p:spTree>
    <p:extLst>
      <p:ext uri="{BB962C8B-B14F-4D97-AF65-F5344CB8AC3E}">
        <p14:creationId xmlns:p14="http://schemas.microsoft.com/office/powerpoint/2010/main" val="131251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AC57-91BF-4468-96F3-07A2BC1872F1}"/>
              </a:ext>
            </a:extLst>
          </p:cNvPr>
          <p:cNvSpPr>
            <a:spLocks noGrp="1"/>
          </p:cNvSpPr>
          <p:nvPr>
            <p:ph type="title"/>
          </p:nvPr>
        </p:nvSpPr>
        <p:spPr>
          <a:xfrm>
            <a:off x="381000" y="1143000"/>
            <a:ext cx="8229600" cy="1143000"/>
          </a:xfrm>
        </p:spPr>
        <p:txBody>
          <a:bodyPr/>
          <a:lstStyle/>
          <a:p>
            <a:r>
              <a:rPr lang="en-US" dirty="0"/>
              <a:t>Observing Occultations by Asteroids </a:t>
            </a:r>
          </a:p>
        </p:txBody>
      </p:sp>
      <p:sp>
        <p:nvSpPr>
          <p:cNvPr id="3" name="Content Placeholder 2">
            <a:extLst>
              <a:ext uri="{FF2B5EF4-FFF2-40B4-BE49-F238E27FC236}">
                <a16:creationId xmlns:a16="http://schemas.microsoft.com/office/drawing/2014/main" id="{7CF404D4-1005-4598-8583-9E16B3498BC0}"/>
              </a:ext>
            </a:extLst>
          </p:cNvPr>
          <p:cNvSpPr>
            <a:spLocks noGrp="1"/>
          </p:cNvSpPr>
          <p:nvPr>
            <p:ph idx="1"/>
          </p:nvPr>
        </p:nvSpPr>
        <p:spPr>
          <a:xfrm>
            <a:off x="533400" y="2300434"/>
            <a:ext cx="8153400" cy="3992563"/>
          </a:xfrm>
        </p:spPr>
        <p:txBody>
          <a:bodyPr/>
          <a:lstStyle/>
          <a:p>
            <a:r>
              <a:rPr lang="en-US" dirty="0"/>
              <a:t>To obtain precise asteroid position locations, used to improve their orbits</a:t>
            </a:r>
          </a:p>
          <a:p>
            <a:pPr lvl="1"/>
            <a:r>
              <a:rPr lang="en-US" dirty="0"/>
              <a:t>This is the most common use </a:t>
            </a:r>
          </a:p>
          <a:p>
            <a:r>
              <a:rPr lang="en-US" dirty="0"/>
              <a:t>To define outlines of asteroids from multiple tracks across them</a:t>
            </a:r>
          </a:p>
          <a:p>
            <a:pPr lvl="1"/>
            <a:r>
              <a:rPr lang="en-US" dirty="0"/>
              <a:t>A good definition requires many tracks, which generally means many observers</a:t>
            </a:r>
          </a:p>
          <a:p>
            <a:r>
              <a:rPr lang="en-US" dirty="0"/>
              <a:t>To detect double stars</a:t>
            </a:r>
          </a:p>
          <a:p>
            <a:pPr lvl="1"/>
            <a:r>
              <a:rPr lang="en-US" dirty="0"/>
              <a:t>Or to confirm suspected duplicity</a:t>
            </a:r>
          </a:p>
          <a:p>
            <a:r>
              <a:rPr lang="en-US" dirty="0"/>
              <a:t>To detect asteroid moons</a:t>
            </a:r>
          </a:p>
          <a:p>
            <a:pPr lvl="1"/>
            <a:r>
              <a:rPr lang="en-US" dirty="0"/>
              <a:t>Very infrequently but always exciting</a:t>
            </a:r>
          </a:p>
          <a:p>
            <a:endParaRPr lang="en-US" dirty="0"/>
          </a:p>
        </p:txBody>
      </p:sp>
      <p:sp>
        <p:nvSpPr>
          <p:cNvPr id="4" name="Date Placeholder 3">
            <a:extLst>
              <a:ext uri="{FF2B5EF4-FFF2-40B4-BE49-F238E27FC236}">
                <a16:creationId xmlns:a16="http://schemas.microsoft.com/office/drawing/2014/main" id="{22FAF307-D1FB-4AAC-AB50-921C034AD7A4}"/>
              </a:ext>
            </a:extLst>
          </p:cNvPr>
          <p:cNvSpPr>
            <a:spLocks noGrp="1"/>
          </p:cNvSpPr>
          <p:nvPr>
            <p:ph type="dt" sz="half" idx="10"/>
          </p:nvPr>
        </p:nvSpPr>
        <p:spPr/>
        <p:txBody>
          <a:bodyPr/>
          <a:lstStyle/>
          <a:p>
            <a:pPr>
              <a:defRPr/>
            </a:pPr>
            <a:fld id="{30DC9F3B-9436-450A-B593-CE5DE8B9FB15}" type="datetime1">
              <a:rPr lang="en-US" smtClean="0"/>
              <a:t>7/14/2021</a:t>
            </a:fld>
            <a:endParaRPr lang="en-US" dirty="0"/>
          </a:p>
        </p:txBody>
      </p:sp>
      <p:sp>
        <p:nvSpPr>
          <p:cNvPr id="5" name="Slide Number Placeholder 4">
            <a:extLst>
              <a:ext uri="{FF2B5EF4-FFF2-40B4-BE49-F238E27FC236}">
                <a16:creationId xmlns:a16="http://schemas.microsoft.com/office/drawing/2014/main" id="{ACF7635B-2C11-4D5B-A4AC-854BE8E1E065}"/>
              </a:ext>
            </a:extLst>
          </p:cNvPr>
          <p:cNvSpPr>
            <a:spLocks noGrp="1"/>
          </p:cNvSpPr>
          <p:nvPr>
            <p:ph type="sldNum" sz="quarter" idx="12"/>
          </p:nvPr>
        </p:nvSpPr>
        <p:spPr/>
        <p:txBody>
          <a:bodyPr/>
          <a:lstStyle/>
          <a:p>
            <a:pPr>
              <a:defRPr/>
            </a:pPr>
            <a:fld id="{E3593522-AFF0-4614-9B16-4173FF731307}" type="slidenum">
              <a:rPr lang="en-US" altLang="en-US" smtClean="0"/>
              <a:pPr>
                <a:defRPr/>
              </a:pPr>
              <a:t>12</a:t>
            </a:fld>
            <a:endParaRPr lang="en-US" altLang="en-US"/>
          </a:p>
        </p:txBody>
      </p:sp>
    </p:spTree>
    <p:extLst>
      <p:ext uri="{BB962C8B-B14F-4D97-AF65-F5344CB8AC3E}">
        <p14:creationId xmlns:p14="http://schemas.microsoft.com/office/powerpoint/2010/main" val="900534761"/>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2" descr="bigfig">
            <a:extLst>
              <a:ext uri="{FF2B5EF4-FFF2-40B4-BE49-F238E27FC236}">
                <a16:creationId xmlns:a16="http://schemas.microsoft.com/office/drawing/2014/main" id="{D5E5029C-EE52-4A8C-95C0-D76DD38AB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32948"/>
            <a:ext cx="7983660" cy="565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6">
            <a:extLst>
              <a:ext uri="{FF2B5EF4-FFF2-40B4-BE49-F238E27FC236}">
                <a16:creationId xmlns:a16="http://schemas.microsoft.com/office/drawing/2014/main" id="{82EE3D39-B4C2-45E4-9F9D-774CDAE59759}"/>
              </a:ext>
            </a:extLst>
          </p:cNvPr>
          <p:cNvSpPr txBox="1">
            <a:spLocks noChangeArrowheads="1"/>
          </p:cNvSpPr>
          <p:nvPr/>
        </p:nvSpPr>
        <p:spPr bwMode="auto">
          <a:xfrm>
            <a:off x="7391400" y="5791200"/>
            <a:ext cx="1490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chemeClr val="bg1"/>
                </a:solidFill>
              </a:rPr>
              <a:t>Terp, Limovie,</a:t>
            </a:r>
          </a:p>
          <a:p>
            <a:pPr eaLnBrk="1" hangingPunct="1">
              <a:spcBef>
                <a:spcPct val="0"/>
              </a:spcBef>
              <a:buFontTx/>
              <a:buNone/>
            </a:pPr>
            <a:r>
              <a:rPr lang="en-US" altLang="en-US" sz="1800">
                <a:solidFill>
                  <a:schemeClr val="bg1"/>
                </a:solidFill>
              </a:rPr>
              <a:t>OW demo</a:t>
            </a:r>
          </a:p>
        </p:txBody>
      </p:sp>
    </p:spTree>
    <p:extLst>
      <p:ext uri="{BB962C8B-B14F-4D97-AF65-F5344CB8AC3E}">
        <p14:creationId xmlns:p14="http://schemas.microsoft.com/office/powerpoint/2010/main" val="2411508803"/>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227B-84AB-42D6-9978-567035CA1B61}"/>
              </a:ext>
            </a:extLst>
          </p:cNvPr>
          <p:cNvSpPr>
            <a:spLocks noGrp="1"/>
          </p:cNvSpPr>
          <p:nvPr>
            <p:ph type="title" idx="4294967295"/>
          </p:nvPr>
        </p:nvSpPr>
        <p:spPr>
          <a:xfrm>
            <a:off x="914400" y="1066800"/>
            <a:ext cx="8229600" cy="1143000"/>
          </a:xfrm>
        </p:spPr>
        <p:txBody>
          <a:bodyPr/>
          <a:lstStyle/>
          <a:p>
            <a:r>
              <a:rPr lang="en-US" sz="2800" dirty="0"/>
              <a:t>Occultations of Stars by Asteroids</a:t>
            </a:r>
          </a:p>
        </p:txBody>
      </p:sp>
      <p:pic>
        <p:nvPicPr>
          <p:cNvPr id="5" name="Picture 4">
            <a:extLst>
              <a:ext uri="{FF2B5EF4-FFF2-40B4-BE49-F238E27FC236}">
                <a16:creationId xmlns:a16="http://schemas.microsoft.com/office/drawing/2014/main" id="{A6D779FA-3B3D-40AF-B462-B613192E9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7086600" cy="4264934"/>
          </a:xfrm>
          <a:prstGeom prst="rect">
            <a:avLst/>
          </a:prstGeom>
        </p:spPr>
      </p:pic>
      <p:sp>
        <p:nvSpPr>
          <p:cNvPr id="6" name="TextBox 5">
            <a:extLst>
              <a:ext uri="{FF2B5EF4-FFF2-40B4-BE49-F238E27FC236}">
                <a16:creationId xmlns:a16="http://schemas.microsoft.com/office/drawing/2014/main" id="{5A33EC85-5D28-4735-B88A-3CA67BDFCC44}"/>
              </a:ext>
            </a:extLst>
          </p:cNvPr>
          <p:cNvSpPr txBox="1"/>
          <p:nvPr/>
        </p:nvSpPr>
        <p:spPr>
          <a:xfrm>
            <a:off x="76200" y="6414047"/>
            <a:ext cx="8610600" cy="369332"/>
          </a:xfrm>
          <a:prstGeom prst="rect">
            <a:avLst/>
          </a:prstGeom>
          <a:noFill/>
        </p:spPr>
        <p:txBody>
          <a:bodyPr wrap="square" rtlCol="0">
            <a:spAutoFit/>
          </a:bodyPr>
          <a:lstStyle/>
          <a:p>
            <a:r>
              <a:rPr lang="en-US" dirty="0"/>
              <a:t>Predicted path for June 30, 2021 occultation of UCAC4 – 323-113857 by (4337) Arecibo   </a:t>
            </a:r>
          </a:p>
        </p:txBody>
      </p:sp>
      <p:sp>
        <p:nvSpPr>
          <p:cNvPr id="7" name="TextBox 6">
            <a:extLst>
              <a:ext uri="{FF2B5EF4-FFF2-40B4-BE49-F238E27FC236}">
                <a16:creationId xmlns:a16="http://schemas.microsoft.com/office/drawing/2014/main" id="{5CDF02F0-2FDE-474C-941E-D3B46CF3CA71}"/>
              </a:ext>
            </a:extLst>
          </p:cNvPr>
          <p:cNvSpPr txBox="1"/>
          <p:nvPr/>
        </p:nvSpPr>
        <p:spPr>
          <a:xfrm>
            <a:off x="7086600" y="2133600"/>
            <a:ext cx="1828800" cy="4247317"/>
          </a:xfrm>
          <a:prstGeom prst="rect">
            <a:avLst/>
          </a:prstGeom>
          <a:noFill/>
        </p:spPr>
        <p:txBody>
          <a:bodyPr wrap="square" rtlCol="0">
            <a:spAutoFit/>
          </a:bodyPr>
          <a:lstStyle/>
          <a:p>
            <a:r>
              <a:rPr lang="en-US" dirty="0"/>
              <a:t>Asteroid occultation paths are narrow, as the asteroids are small, but the concept is the same as occultations by the Moon: The narrow path shown here is the path of the shadow of the asteroid cast by the star. </a:t>
            </a:r>
          </a:p>
        </p:txBody>
      </p:sp>
    </p:spTree>
    <p:extLst>
      <p:ext uri="{BB962C8B-B14F-4D97-AF65-F5344CB8AC3E}">
        <p14:creationId xmlns:p14="http://schemas.microsoft.com/office/powerpoint/2010/main" val="2801439125"/>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1E0C1-189D-4614-BAB6-27DB85C78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7924800" cy="5801861"/>
          </a:xfrm>
          <a:prstGeom prst="rect">
            <a:avLst/>
          </a:prstGeom>
        </p:spPr>
      </p:pic>
      <p:sp>
        <p:nvSpPr>
          <p:cNvPr id="4" name="TextBox 3">
            <a:extLst>
              <a:ext uri="{FF2B5EF4-FFF2-40B4-BE49-F238E27FC236}">
                <a16:creationId xmlns:a16="http://schemas.microsoft.com/office/drawing/2014/main" id="{A52FEC9F-9AC4-48D1-A78E-05B6603E47DB}"/>
              </a:ext>
            </a:extLst>
          </p:cNvPr>
          <p:cNvSpPr txBox="1"/>
          <p:nvPr/>
        </p:nvSpPr>
        <p:spPr>
          <a:xfrm>
            <a:off x="304800" y="5791200"/>
            <a:ext cx="4419600" cy="646331"/>
          </a:xfrm>
          <a:prstGeom prst="rect">
            <a:avLst/>
          </a:prstGeom>
          <a:noFill/>
        </p:spPr>
        <p:txBody>
          <a:bodyPr wrap="square" rtlCol="0">
            <a:spAutoFit/>
          </a:bodyPr>
          <a:lstStyle/>
          <a:p>
            <a:r>
              <a:rPr lang="en-US" dirty="0">
                <a:solidFill>
                  <a:schemeClr val="accent1">
                    <a:lumMod val="20000"/>
                    <a:lumOff val="80000"/>
                  </a:schemeClr>
                </a:solidFill>
              </a:rPr>
              <a:t>Occultation by (617) </a:t>
            </a:r>
            <a:r>
              <a:rPr lang="en-US" dirty="0" err="1">
                <a:solidFill>
                  <a:schemeClr val="accent1">
                    <a:lumMod val="20000"/>
                    <a:lumOff val="80000"/>
                  </a:schemeClr>
                </a:solidFill>
              </a:rPr>
              <a:t>Patriclus</a:t>
            </a:r>
            <a:r>
              <a:rPr lang="en-US" dirty="0">
                <a:solidFill>
                  <a:schemeClr val="accent1">
                    <a:lumMod val="20000"/>
                    <a:lumOff val="80000"/>
                  </a:schemeClr>
                </a:solidFill>
              </a:rPr>
              <a:t> and its moon </a:t>
            </a:r>
            <a:r>
              <a:rPr lang="en-US" dirty="0" err="1">
                <a:solidFill>
                  <a:schemeClr val="accent1">
                    <a:lumMod val="20000"/>
                    <a:lumOff val="80000"/>
                  </a:schemeClr>
                </a:solidFill>
              </a:rPr>
              <a:t>Meneotus</a:t>
            </a:r>
            <a:r>
              <a:rPr lang="en-US" dirty="0">
                <a:solidFill>
                  <a:schemeClr val="accent1">
                    <a:lumMod val="20000"/>
                    <a:lumOff val="80000"/>
                  </a:schemeClr>
                </a:solidFill>
              </a:rPr>
              <a:t> observed 9 May 2021</a:t>
            </a:r>
            <a:endParaRPr lang="en-US" dirty="0"/>
          </a:p>
        </p:txBody>
      </p:sp>
    </p:spTree>
    <p:extLst>
      <p:ext uri="{BB962C8B-B14F-4D97-AF65-F5344CB8AC3E}">
        <p14:creationId xmlns:p14="http://schemas.microsoft.com/office/powerpoint/2010/main" val="1194429568"/>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D508-7202-4B06-8B08-DD8B45FC9614}"/>
              </a:ext>
            </a:extLst>
          </p:cNvPr>
          <p:cNvSpPr>
            <a:spLocks noGrp="1"/>
          </p:cNvSpPr>
          <p:nvPr>
            <p:ph type="title"/>
          </p:nvPr>
        </p:nvSpPr>
        <p:spPr/>
        <p:txBody>
          <a:bodyPr/>
          <a:lstStyle/>
          <a:p>
            <a:r>
              <a:rPr lang="en-US" dirty="0"/>
              <a:t>Recent Notable Successes</a:t>
            </a:r>
          </a:p>
        </p:txBody>
      </p:sp>
      <p:sp>
        <p:nvSpPr>
          <p:cNvPr id="3" name="Content Placeholder 2">
            <a:extLst>
              <a:ext uri="{FF2B5EF4-FFF2-40B4-BE49-F238E27FC236}">
                <a16:creationId xmlns:a16="http://schemas.microsoft.com/office/drawing/2014/main" id="{F03D37FA-14FE-4518-919A-C5EF3A81DBF5}"/>
              </a:ext>
            </a:extLst>
          </p:cNvPr>
          <p:cNvSpPr>
            <a:spLocks noGrp="1"/>
          </p:cNvSpPr>
          <p:nvPr>
            <p:ph idx="1"/>
          </p:nvPr>
        </p:nvSpPr>
        <p:spPr/>
        <p:txBody>
          <a:bodyPr/>
          <a:lstStyle/>
          <a:p>
            <a:r>
              <a:rPr lang="en-US" dirty="0"/>
              <a:t>Arecibo satellite detection and confirmation</a:t>
            </a:r>
          </a:p>
          <a:p>
            <a:r>
              <a:rPr lang="en-US" dirty="0"/>
              <a:t>Apophis – considered potential hazard</a:t>
            </a:r>
          </a:p>
          <a:p>
            <a:r>
              <a:rPr lang="en-US" dirty="0"/>
              <a:t>Near Earth asteroid (NEOs) observations</a:t>
            </a:r>
          </a:p>
          <a:p>
            <a:endParaRPr lang="en-US" dirty="0"/>
          </a:p>
          <a:p>
            <a:endParaRPr lang="en-US" dirty="0"/>
          </a:p>
        </p:txBody>
      </p:sp>
      <p:sp>
        <p:nvSpPr>
          <p:cNvPr id="4" name="Date Placeholder 3">
            <a:extLst>
              <a:ext uri="{FF2B5EF4-FFF2-40B4-BE49-F238E27FC236}">
                <a16:creationId xmlns:a16="http://schemas.microsoft.com/office/drawing/2014/main" id="{353A3AC3-7B9C-4284-8E0E-1EA54AA677F2}"/>
              </a:ext>
            </a:extLst>
          </p:cNvPr>
          <p:cNvSpPr>
            <a:spLocks noGrp="1"/>
          </p:cNvSpPr>
          <p:nvPr>
            <p:ph type="dt" sz="half" idx="10"/>
          </p:nvPr>
        </p:nvSpPr>
        <p:spPr/>
        <p:txBody>
          <a:bodyPr/>
          <a:lstStyle/>
          <a:p>
            <a:pPr>
              <a:defRPr/>
            </a:pPr>
            <a:fld id="{63A67E86-CAF3-47BB-9904-9E757D337DEB}" type="datetime1">
              <a:rPr lang="en-US" smtClean="0"/>
              <a:t>7/14/2021</a:t>
            </a:fld>
            <a:endParaRPr lang="en-US" dirty="0"/>
          </a:p>
        </p:txBody>
      </p:sp>
      <p:sp>
        <p:nvSpPr>
          <p:cNvPr id="5" name="Slide Number Placeholder 4">
            <a:extLst>
              <a:ext uri="{FF2B5EF4-FFF2-40B4-BE49-F238E27FC236}">
                <a16:creationId xmlns:a16="http://schemas.microsoft.com/office/drawing/2014/main" id="{A57EE4F1-9BE3-45AE-AD2C-466B9C7488A7}"/>
              </a:ext>
            </a:extLst>
          </p:cNvPr>
          <p:cNvSpPr>
            <a:spLocks noGrp="1"/>
          </p:cNvSpPr>
          <p:nvPr>
            <p:ph type="sldNum" sz="quarter" idx="12"/>
          </p:nvPr>
        </p:nvSpPr>
        <p:spPr/>
        <p:txBody>
          <a:bodyPr/>
          <a:lstStyle/>
          <a:p>
            <a:pPr>
              <a:defRPr/>
            </a:pPr>
            <a:fld id="{E3593522-AFF0-4614-9B16-4173FF731307}" type="slidenum">
              <a:rPr lang="en-US" altLang="en-US" smtClean="0"/>
              <a:pPr>
                <a:defRPr/>
              </a:pPr>
              <a:t>16</a:t>
            </a:fld>
            <a:endParaRPr lang="en-US" altLang="en-US"/>
          </a:p>
        </p:txBody>
      </p:sp>
    </p:spTree>
    <p:extLst>
      <p:ext uri="{BB962C8B-B14F-4D97-AF65-F5344CB8AC3E}">
        <p14:creationId xmlns:p14="http://schemas.microsoft.com/office/powerpoint/2010/main" val="415843595"/>
      </p:ext>
    </p:extLst>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35A8AB-4B1F-4C1A-BE6D-608F4E183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476765"/>
            <a:ext cx="4267200" cy="1400612"/>
          </a:xfrm>
          <a:prstGeom prst="rect">
            <a:avLst/>
          </a:prstGeom>
        </p:spPr>
      </p:pic>
      <p:pic>
        <p:nvPicPr>
          <p:cNvPr id="7" name="Picture 6">
            <a:extLst>
              <a:ext uri="{FF2B5EF4-FFF2-40B4-BE49-F238E27FC236}">
                <a16:creationId xmlns:a16="http://schemas.microsoft.com/office/drawing/2014/main" id="{6ABF98EC-80DE-4A62-A7A7-133A9DD8A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426" y="5669352"/>
            <a:ext cx="5410200" cy="1188648"/>
          </a:xfrm>
          <a:prstGeom prst="rect">
            <a:avLst/>
          </a:prstGeom>
        </p:spPr>
      </p:pic>
      <p:sp>
        <p:nvSpPr>
          <p:cNvPr id="2" name="Title 1">
            <a:extLst>
              <a:ext uri="{FF2B5EF4-FFF2-40B4-BE49-F238E27FC236}">
                <a16:creationId xmlns:a16="http://schemas.microsoft.com/office/drawing/2014/main" id="{773589A6-7141-493C-B07C-45745E8D4382}"/>
              </a:ext>
            </a:extLst>
          </p:cNvPr>
          <p:cNvSpPr>
            <a:spLocks noGrp="1"/>
          </p:cNvSpPr>
          <p:nvPr>
            <p:ph type="title"/>
          </p:nvPr>
        </p:nvSpPr>
        <p:spPr/>
        <p:txBody>
          <a:bodyPr/>
          <a:lstStyle/>
          <a:p>
            <a:r>
              <a:rPr lang="en-US" dirty="0"/>
              <a:t>(4337)Arecibo Satellite</a:t>
            </a:r>
          </a:p>
        </p:txBody>
      </p:sp>
      <p:sp>
        <p:nvSpPr>
          <p:cNvPr id="3" name="Content Placeholder 2">
            <a:extLst>
              <a:ext uri="{FF2B5EF4-FFF2-40B4-BE49-F238E27FC236}">
                <a16:creationId xmlns:a16="http://schemas.microsoft.com/office/drawing/2014/main" id="{C579C1B5-0A26-4E63-B63A-1FEB87993D62}"/>
              </a:ext>
            </a:extLst>
          </p:cNvPr>
          <p:cNvSpPr>
            <a:spLocks noGrp="1"/>
          </p:cNvSpPr>
          <p:nvPr>
            <p:ph idx="1"/>
          </p:nvPr>
        </p:nvSpPr>
        <p:spPr>
          <a:xfrm>
            <a:off x="520505" y="1694627"/>
            <a:ext cx="7886700" cy="4482444"/>
          </a:xfrm>
        </p:spPr>
        <p:txBody>
          <a:bodyPr>
            <a:normAutofit fontScale="92500"/>
          </a:bodyPr>
          <a:lstStyle/>
          <a:p>
            <a:r>
              <a:rPr lang="en-US" dirty="0"/>
              <a:t>Discovery: </a:t>
            </a:r>
          </a:p>
          <a:p>
            <a:pPr lvl="1"/>
            <a:r>
              <a:rPr lang="en-US" dirty="0"/>
              <a:t>David Gault and Peter Nosworthy in Australia  each recorded clear secondary events on 2021 May 19 from an occultation of UCAC4 323-126197.</a:t>
            </a:r>
          </a:p>
          <a:p>
            <a:r>
              <a:rPr lang="en-US" dirty="0"/>
              <a:t>Confirmation: </a:t>
            </a:r>
          </a:p>
          <a:p>
            <a:pPr lvl="1"/>
            <a:r>
              <a:rPr lang="en-US" dirty="0"/>
              <a:t>Richard </a:t>
            </a:r>
            <a:r>
              <a:rPr lang="en-US" dirty="0" err="1"/>
              <a:t>Nothenius</a:t>
            </a:r>
            <a:r>
              <a:rPr lang="en-US" dirty="0"/>
              <a:t> and Kirk Bender in California each recorded clear secondary events on 2021 June 9 from an occultation of  UCAC4 322-116848.</a:t>
            </a:r>
          </a:p>
          <a:p>
            <a:r>
              <a:rPr lang="en-US" dirty="0"/>
              <a:t>Satellite and Asteroid Diameters:</a:t>
            </a:r>
          </a:p>
          <a:p>
            <a:pPr lvl="1"/>
            <a:r>
              <a:rPr lang="en-US" dirty="0"/>
              <a:t>(4337) Arecibo:  24.3 +/- 0.6 km </a:t>
            </a:r>
          </a:p>
          <a:p>
            <a:pPr lvl="1"/>
            <a:r>
              <a:rPr lang="en-US" dirty="0"/>
              <a:t>Satellite:              13.0 +/- 1.5 km  (assuming a circular object)</a:t>
            </a:r>
          </a:p>
          <a:p>
            <a:r>
              <a:rPr lang="en-US" dirty="0"/>
              <a:t>More observations are needed to determine the satellite orbit  </a:t>
            </a:r>
          </a:p>
          <a:p>
            <a:r>
              <a:rPr lang="en-US" dirty="0"/>
              <a:t>An announcement of the satellite made by the Central Bureau for Astronomical Telegrams </a:t>
            </a:r>
          </a:p>
          <a:p>
            <a:r>
              <a:rPr lang="en-US" dirty="0"/>
              <a:t>More publications on this interesting asteroid are expected                     </a:t>
            </a:r>
          </a:p>
          <a:p>
            <a:pPr lvl="1"/>
            <a:endParaRPr lang="en-US" dirty="0"/>
          </a:p>
          <a:p>
            <a:pPr marL="342900" lvl="1" indent="0">
              <a:buNone/>
            </a:pPr>
            <a:endParaRPr lang="en-US" dirty="0"/>
          </a:p>
        </p:txBody>
      </p:sp>
      <p:sp>
        <p:nvSpPr>
          <p:cNvPr id="8" name="Date Placeholder 7">
            <a:extLst>
              <a:ext uri="{FF2B5EF4-FFF2-40B4-BE49-F238E27FC236}">
                <a16:creationId xmlns:a16="http://schemas.microsoft.com/office/drawing/2014/main" id="{586D515D-65D0-44CC-BAB7-AB38F2F29DB8}"/>
              </a:ext>
            </a:extLst>
          </p:cNvPr>
          <p:cNvSpPr>
            <a:spLocks noGrp="1"/>
          </p:cNvSpPr>
          <p:nvPr>
            <p:ph type="dt" sz="half" idx="10"/>
          </p:nvPr>
        </p:nvSpPr>
        <p:spPr/>
        <p:txBody>
          <a:bodyPr/>
          <a:lstStyle/>
          <a:p>
            <a:pPr>
              <a:defRPr/>
            </a:pPr>
            <a:fld id="{76C9465C-0A3D-408B-8E65-1B9989C1E6C9}" type="datetime1">
              <a:rPr lang="en-US" smtClean="0"/>
              <a:t>7/14/2021</a:t>
            </a:fld>
            <a:endParaRPr lang="en-US" dirty="0"/>
          </a:p>
        </p:txBody>
      </p:sp>
      <p:sp>
        <p:nvSpPr>
          <p:cNvPr id="9" name="Slide Number Placeholder 8">
            <a:extLst>
              <a:ext uri="{FF2B5EF4-FFF2-40B4-BE49-F238E27FC236}">
                <a16:creationId xmlns:a16="http://schemas.microsoft.com/office/drawing/2014/main" id="{EA1BE1AB-83E4-4ED1-9A6C-33FA1B8EB163}"/>
              </a:ext>
            </a:extLst>
          </p:cNvPr>
          <p:cNvSpPr>
            <a:spLocks noGrp="1"/>
          </p:cNvSpPr>
          <p:nvPr>
            <p:ph type="sldNum" sz="quarter" idx="12"/>
          </p:nvPr>
        </p:nvSpPr>
        <p:spPr/>
        <p:txBody>
          <a:bodyPr/>
          <a:lstStyle/>
          <a:p>
            <a:pPr>
              <a:defRPr/>
            </a:pPr>
            <a:fld id="{E3593522-AFF0-4614-9B16-4173FF731307}" type="slidenum">
              <a:rPr lang="en-US" altLang="en-US" smtClean="0"/>
              <a:pPr>
                <a:defRPr/>
              </a:pPr>
              <a:t>17</a:t>
            </a:fld>
            <a:endParaRPr lang="en-US" altLang="en-US"/>
          </a:p>
        </p:txBody>
      </p:sp>
    </p:spTree>
    <p:extLst>
      <p:ext uri="{BB962C8B-B14F-4D97-AF65-F5344CB8AC3E}">
        <p14:creationId xmlns:p14="http://schemas.microsoft.com/office/powerpoint/2010/main" val="1804978819"/>
      </p:ext>
    </p:ext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7EDA-21EC-4907-A2CF-E84F2F59A218}"/>
              </a:ext>
            </a:extLst>
          </p:cNvPr>
          <p:cNvSpPr>
            <a:spLocks noGrp="1"/>
          </p:cNvSpPr>
          <p:nvPr>
            <p:ph type="title"/>
          </p:nvPr>
        </p:nvSpPr>
        <p:spPr/>
        <p:txBody>
          <a:bodyPr/>
          <a:lstStyle/>
          <a:p>
            <a:r>
              <a:rPr lang="en-US" dirty="0"/>
              <a:t>Recent Occultations by Near Earth Asteroids (NEAs)</a:t>
            </a:r>
          </a:p>
        </p:txBody>
      </p:sp>
      <p:sp>
        <p:nvSpPr>
          <p:cNvPr id="3" name="Content Placeholder 2">
            <a:extLst>
              <a:ext uri="{FF2B5EF4-FFF2-40B4-BE49-F238E27FC236}">
                <a16:creationId xmlns:a16="http://schemas.microsoft.com/office/drawing/2014/main" id="{D3820B17-F30A-4A90-BFDD-943ACD2D0921}"/>
              </a:ext>
            </a:extLst>
          </p:cNvPr>
          <p:cNvSpPr>
            <a:spLocks noGrp="1"/>
          </p:cNvSpPr>
          <p:nvPr>
            <p:ph idx="1"/>
          </p:nvPr>
        </p:nvSpPr>
        <p:spPr>
          <a:xfrm>
            <a:off x="393895" y="1981200"/>
            <a:ext cx="8166295" cy="3851031"/>
          </a:xfrm>
        </p:spPr>
        <p:txBody>
          <a:bodyPr/>
          <a:lstStyle/>
          <a:p>
            <a:r>
              <a:rPr lang="en-US" dirty="0"/>
              <a:t>NEAs are important</a:t>
            </a:r>
          </a:p>
          <a:p>
            <a:pPr lvl="1"/>
            <a:r>
              <a:rPr lang="en-US" dirty="0"/>
              <a:t>Earth impact concerns</a:t>
            </a:r>
          </a:p>
          <a:p>
            <a:pPr lvl="1"/>
            <a:r>
              <a:rPr lang="en-US" dirty="0"/>
              <a:t>Easier target for satellite missions</a:t>
            </a:r>
          </a:p>
          <a:p>
            <a:pPr lvl="1"/>
            <a:r>
              <a:rPr lang="en-US" dirty="0"/>
              <a:t>Draws significant attention from space agencies, scientists, and public</a:t>
            </a:r>
          </a:p>
          <a:p>
            <a:r>
              <a:rPr lang="en-US" dirty="0"/>
              <a:t>More difficult to predict and observe</a:t>
            </a:r>
          </a:p>
          <a:p>
            <a:pPr lvl="1"/>
            <a:r>
              <a:rPr lang="en-US" dirty="0"/>
              <a:t>Small size </a:t>
            </a:r>
          </a:p>
          <a:p>
            <a:pPr lvl="2"/>
            <a:r>
              <a:rPr lang="en-US" dirty="0"/>
              <a:t>More easily perturbed by smaller non-gravitational effects</a:t>
            </a:r>
          </a:p>
          <a:p>
            <a:pPr lvl="2"/>
            <a:r>
              <a:rPr lang="en-US" dirty="0"/>
              <a:t>Occultation durations short</a:t>
            </a:r>
          </a:p>
          <a:p>
            <a:pPr lvl="2"/>
            <a:r>
              <a:rPr lang="en-US" dirty="0"/>
              <a:t>Only observable from  Earth during a fraction of their orbits</a:t>
            </a:r>
          </a:p>
          <a:p>
            <a:r>
              <a:rPr lang="en-US" dirty="0"/>
              <a:t>Occultations observed by NEAs (3200) Phaethon, (99942) Apophis, (4337) Arecibo</a:t>
            </a:r>
          </a:p>
        </p:txBody>
      </p:sp>
      <p:sp>
        <p:nvSpPr>
          <p:cNvPr id="4" name="Date Placeholder 3">
            <a:extLst>
              <a:ext uri="{FF2B5EF4-FFF2-40B4-BE49-F238E27FC236}">
                <a16:creationId xmlns:a16="http://schemas.microsoft.com/office/drawing/2014/main" id="{A00FEB3E-5312-498C-85E6-0242369911BE}"/>
              </a:ext>
            </a:extLst>
          </p:cNvPr>
          <p:cNvSpPr>
            <a:spLocks noGrp="1"/>
          </p:cNvSpPr>
          <p:nvPr>
            <p:ph type="dt" sz="half" idx="10"/>
          </p:nvPr>
        </p:nvSpPr>
        <p:spPr/>
        <p:txBody>
          <a:bodyPr/>
          <a:lstStyle/>
          <a:p>
            <a:pPr>
              <a:defRPr/>
            </a:pPr>
            <a:fld id="{6CDAC3A6-C51E-4BD8-A69D-5F8291EF80AC}" type="datetime1">
              <a:rPr lang="en-US" smtClean="0"/>
              <a:t>7/14/2021</a:t>
            </a:fld>
            <a:endParaRPr lang="en-US" dirty="0"/>
          </a:p>
        </p:txBody>
      </p:sp>
      <p:sp>
        <p:nvSpPr>
          <p:cNvPr id="5" name="Slide Number Placeholder 4">
            <a:extLst>
              <a:ext uri="{FF2B5EF4-FFF2-40B4-BE49-F238E27FC236}">
                <a16:creationId xmlns:a16="http://schemas.microsoft.com/office/drawing/2014/main" id="{47885233-667B-444E-B536-F42C8940D726}"/>
              </a:ext>
            </a:extLst>
          </p:cNvPr>
          <p:cNvSpPr>
            <a:spLocks noGrp="1"/>
          </p:cNvSpPr>
          <p:nvPr>
            <p:ph type="sldNum" sz="quarter" idx="12"/>
          </p:nvPr>
        </p:nvSpPr>
        <p:spPr/>
        <p:txBody>
          <a:bodyPr/>
          <a:lstStyle/>
          <a:p>
            <a:pPr>
              <a:defRPr/>
            </a:pPr>
            <a:fld id="{E3593522-AFF0-4614-9B16-4173FF731307}" type="slidenum">
              <a:rPr lang="en-US" altLang="en-US" smtClean="0"/>
              <a:pPr>
                <a:defRPr/>
              </a:pPr>
              <a:t>18</a:t>
            </a:fld>
            <a:endParaRPr lang="en-US" altLang="en-US"/>
          </a:p>
        </p:txBody>
      </p:sp>
    </p:spTree>
    <p:extLst>
      <p:ext uri="{BB962C8B-B14F-4D97-AF65-F5344CB8AC3E}">
        <p14:creationId xmlns:p14="http://schemas.microsoft.com/office/powerpoint/2010/main" val="4002439673"/>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7BE5-E428-45B5-A08F-59C2B5D02176}"/>
              </a:ext>
            </a:extLst>
          </p:cNvPr>
          <p:cNvSpPr>
            <a:spLocks noGrp="1"/>
          </p:cNvSpPr>
          <p:nvPr>
            <p:ph type="title"/>
          </p:nvPr>
        </p:nvSpPr>
        <p:spPr/>
        <p:txBody>
          <a:bodyPr/>
          <a:lstStyle/>
          <a:p>
            <a:r>
              <a:rPr lang="en-US" dirty="0"/>
              <a:t>(99942) Apophis</a:t>
            </a:r>
          </a:p>
        </p:txBody>
      </p:sp>
      <p:sp>
        <p:nvSpPr>
          <p:cNvPr id="3" name="Content Placeholder 2">
            <a:extLst>
              <a:ext uri="{FF2B5EF4-FFF2-40B4-BE49-F238E27FC236}">
                <a16:creationId xmlns:a16="http://schemas.microsoft.com/office/drawing/2014/main" id="{089C3569-AF51-4DC0-B9F9-AB1FD7E92E1D}"/>
              </a:ext>
            </a:extLst>
          </p:cNvPr>
          <p:cNvSpPr>
            <a:spLocks noGrp="1"/>
          </p:cNvSpPr>
          <p:nvPr>
            <p:ph idx="1"/>
          </p:nvPr>
        </p:nvSpPr>
        <p:spPr>
          <a:xfrm>
            <a:off x="628650" y="1911729"/>
            <a:ext cx="7886700" cy="3263504"/>
          </a:xfrm>
        </p:spPr>
        <p:txBody>
          <a:bodyPr>
            <a:normAutofit/>
          </a:bodyPr>
          <a:lstStyle/>
          <a:p>
            <a:r>
              <a:rPr lang="en-US" dirty="0"/>
              <a:t>Was considered potentially hazardous to Earth</a:t>
            </a:r>
          </a:p>
          <a:p>
            <a:r>
              <a:rPr lang="en-US" dirty="0"/>
              <a:t>Successful occultation observing campaign reduced the hazard potential to extremely unlikely although it will pass very close in 2029</a:t>
            </a:r>
          </a:p>
          <a:p>
            <a:r>
              <a:rPr lang="en-US" dirty="0"/>
              <a:t>Reports of the Apophis observation campaign published in the 7th Planetary Defense Conference - PDC 2021 26-30 April 2021</a:t>
            </a:r>
          </a:p>
          <a:p>
            <a:r>
              <a:rPr lang="en-US" dirty="0"/>
              <a:t>Observable January – September of this year</a:t>
            </a:r>
          </a:p>
          <a:p>
            <a:r>
              <a:rPr lang="en-US" dirty="0"/>
              <a:t>One event predicted for Sept 27, 2021 which will be very difficult, with a maximum occultation duration of 0.02sec</a:t>
            </a:r>
          </a:p>
          <a:p>
            <a:pPr marL="342900" lvl="1" indent="0">
              <a:buNone/>
            </a:pPr>
            <a:endParaRPr lang="en-US" dirty="0"/>
          </a:p>
          <a:p>
            <a:pPr lvl="1"/>
            <a:endParaRPr lang="en-US" dirty="0"/>
          </a:p>
        </p:txBody>
      </p:sp>
      <p:sp>
        <p:nvSpPr>
          <p:cNvPr id="4" name="Date Placeholder 3">
            <a:extLst>
              <a:ext uri="{FF2B5EF4-FFF2-40B4-BE49-F238E27FC236}">
                <a16:creationId xmlns:a16="http://schemas.microsoft.com/office/drawing/2014/main" id="{0F63E493-5A90-4F70-A4E5-09E94D8A1E37}"/>
              </a:ext>
            </a:extLst>
          </p:cNvPr>
          <p:cNvSpPr>
            <a:spLocks noGrp="1"/>
          </p:cNvSpPr>
          <p:nvPr>
            <p:ph type="dt" sz="half" idx="10"/>
          </p:nvPr>
        </p:nvSpPr>
        <p:spPr/>
        <p:txBody>
          <a:bodyPr/>
          <a:lstStyle/>
          <a:p>
            <a:pPr>
              <a:defRPr/>
            </a:pPr>
            <a:fld id="{801827A1-C93B-44F8-A0C2-193FAAC11154}" type="datetime1">
              <a:rPr lang="en-US" smtClean="0"/>
              <a:t>7/14/2021</a:t>
            </a:fld>
            <a:endParaRPr lang="en-US" dirty="0"/>
          </a:p>
        </p:txBody>
      </p:sp>
      <p:sp>
        <p:nvSpPr>
          <p:cNvPr id="5" name="Slide Number Placeholder 4">
            <a:extLst>
              <a:ext uri="{FF2B5EF4-FFF2-40B4-BE49-F238E27FC236}">
                <a16:creationId xmlns:a16="http://schemas.microsoft.com/office/drawing/2014/main" id="{8333DC46-C705-4ADD-A64A-FFCFB1DFE6AF}"/>
              </a:ext>
            </a:extLst>
          </p:cNvPr>
          <p:cNvSpPr>
            <a:spLocks noGrp="1"/>
          </p:cNvSpPr>
          <p:nvPr>
            <p:ph type="sldNum" sz="quarter" idx="12"/>
          </p:nvPr>
        </p:nvSpPr>
        <p:spPr/>
        <p:txBody>
          <a:bodyPr/>
          <a:lstStyle/>
          <a:p>
            <a:pPr>
              <a:defRPr/>
            </a:pPr>
            <a:fld id="{E3593522-AFF0-4614-9B16-4173FF731307}" type="slidenum">
              <a:rPr lang="en-US" altLang="en-US" smtClean="0"/>
              <a:pPr>
                <a:defRPr/>
              </a:pPr>
              <a:t>19</a:t>
            </a:fld>
            <a:endParaRPr lang="en-US" altLang="en-US"/>
          </a:p>
        </p:txBody>
      </p:sp>
    </p:spTree>
    <p:extLst>
      <p:ext uri="{BB962C8B-B14F-4D97-AF65-F5344CB8AC3E}">
        <p14:creationId xmlns:p14="http://schemas.microsoft.com/office/powerpoint/2010/main" val="1062582228"/>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CEEDDF89-EE59-4E68-B725-834A06D8643B}"/>
              </a:ext>
            </a:extLst>
          </p:cNvPr>
          <p:cNvSpPr txBox="1">
            <a:spLocks noChangeArrowheads="1"/>
          </p:cNvSpPr>
          <p:nvPr/>
        </p:nvSpPr>
        <p:spPr bwMode="auto">
          <a:xfrm>
            <a:off x="0" y="1447800"/>
            <a:ext cx="9067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dirty="0"/>
              <a:t>An occultation is one of the most profoundly amazing sights that the amateur astronomer can ever witness. Occultations, like eclipses, involve the passage of one celestial object in front of another, an opportunity to study one or both objects.  </a:t>
            </a: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369A5-C0A3-4341-A3DE-3A7008FA613A}"/>
              </a:ext>
            </a:extLst>
          </p:cNvPr>
          <p:cNvPicPr>
            <a:picLocks noChangeAspect="1"/>
          </p:cNvPicPr>
          <p:nvPr/>
        </p:nvPicPr>
        <p:blipFill>
          <a:blip r:embed="rId2"/>
          <a:stretch>
            <a:fill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37F7ACE0-1154-4946-B2CF-2936D89510AD}"/>
              </a:ext>
            </a:extLst>
          </p:cNvPr>
          <p:cNvSpPr txBox="1"/>
          <p:nvPr/>
        </p:nvSpPr>
        <p:spPr>
          <a:xfrm>
            <a:off x="76200" y="3962400"/>
            <a:ext cx="1129748" cy="2585323"/>
          </a:xfrm>
          <a:prstGeom prst="rect">
            <a:avLst/>
          </a:prstGeom>
          <a:noFill/>
        </p:spPr>
        <p:txBody>
          <a:bodyPr wrap="square" rtlCol="0">
            <a:spAutoFit/>
          </a:bodyPr>
          <a:lstStyle/>
          <a:p>
            <a:r>
              <a:rPr lang="en-US" dirty="0"/>
              <a:t>Apophis 9/27/21. A very difficult event, duration 0.02sec, 9 deg elevation. </a:t>
            </a:r>
          </a:p>
        </p:txBody>
      </p:sp>
    </p:spTree>
    <p:extLst>
      <p:ext uri="{BB962C8B-B14F-4D97-AF65-F5344CB8AC3E}">
        <p14:creationId xmlns:p14="http://schemas.microsoft.com/office/powerpoint/2010/main" val="3809335363"/>
      </p:ext>
    </p:extLst>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EC63C-881C-425D-9898-04F3737FD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34" y="1295400"/>
            <a:ext cx="4857750" cy="5086350"/>
          </a:xfrm>
          <a:prstGeom prst="rect">
            <a:avLst/>
          </a:prstGeom>
        </p:spPr>
      </p:pic>
      <p:sp>
        <p:nvSpPr>
          <p:cNvPr id="20484" name="TextBox 2">
            <a:extLst>
              <a:ext uri="{FF2B5EF4-FFF2-40B4-BE49-F238E27FC236}">
                <a16:creationId xmlns:a16="http://schemas.microsoft.com/office/drawing/2014/main" id="{21A6DE08-B728-4FD1-8F0A-F0B50FDBAA72}"/>
              </a:ext>
            </a:extLst>
          </p:cNvPr>
          <p:cNvSpPr txBox="1">
            <a:spLocks noChangeArrowheads="1"/>
          </p:cNvSpPr>
          <p:nvPr/>
        </p:nvSpPr>
        <p:spPr bwMode="auto">
          <a:xfrm>
            <a:off x="211138" y="190500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a:t>Monitoring the potentially hazardous asteroid Apophis as it passed near Earth  </a:t>
            </a:r>
          </a:p>
        </p:txBody>
      </p:sp>
      <p:sp>
        <p:nvSpPr>
          <p:cNvPr id="20485" name="TextBox 3">
            <a:extLst>
              <a:ext uri="{FF2B5EF4-FFF2-40B4-BE49-F238E27FC236}">
                <a16:creationId xmlns:a16="http://schemas.microsoft.com/office/drawing/2014/main" id="{DEB381BA-1ABB-41B6-AEAA-9B7805B06E09}"/>
              </a:ext>
            </a:extLst>
          </p:cNvPr>
          <p:cNvSpPr txBox="1">
            <a:spLocks noChangeArrowheads="1"/>
          </p:cNvSpPr>
          <p:nvPr/>
        </p:nvSpPr>
        <p:spPr bwMode="auto">
          <a:xfrm>
            <a:off x="538771" y="3011737"/>
            <a:ext cx="7914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i="1" dirty="0">
                <a:solidFill>
                  <a:srgbClr val="FF0000"/>
                </a:solidFill>
              </a:rPr>
              <a:t>Very successful observations led to conclusion that Apophis is not a risk!</a:t>
            </a:r>
          </a:p>
        </p:txBody>
      </p:sp>
      <p:sp>
        <p:nvSpPr>
          <p:cNvPr id="2" name="TextBox 1">
            <a:extLst>
              <a:ext uri="{FF2B5EF4-FFF2-40B4-BE49-F238E27FC236}">
                <a16:creationId xmlns:a16="http://schemas.microsoft.com/office/drawing/2014/main" id="{C6DECB13-44D3-43DB-98F3-F69E3F1B9FB7}"/>
              </a:ext>
            </a:extLst>
          </p:cNvPr>
          <p:cNvSpPr txBox="1"/>
          <p:nvPr/>
        </p:nvSpPr>
        <p:spPr>
          <a:xfrm>
            <a:off x="524001" y="4348950"/>
            <a:ext cx="8815024" cy="523220"/>
          </a:xfrm>
          <a:prstGeom prst="rect">
            <a:avLst/>
          </a:prstGeom>
          <a:noFill/>
        </p:spPr>
        <p:txBody>
          <a:bodyPr wrap="square">
            <a:spAutoFit/>
          </a:bodyPr>
          <a:lstStyle/>
          <a:p>
            <a:pPr algn="ctr">
              <a:defRPr/>
            </a:pPr>
            <a:r>
              <a:rPr lang="en-US" altLang="en-US" sz="2800" b="1" dirty="0">
                <a:solidFill>
                  <a:schemeClr val="accent6">
                    <a:lumMod val="50000"/>
                  </a:schemeClr>
                </a:solidFill>
              </a:rPr>
              <a:t>Occultations by Apophis recorded 4/4/2021, </a:t>
            </a:r>
            <a:endParaRPr lang="en-US" dirty="0"/>
          </a:p>
        </p:txBody>
      </p:sp>
      <p:sp>
        <p:nvSpPr>
          <p:cNvPr id="5" name="TextBox 4">
            <a:extLst>
              <a:ext uri="{FF2B5EF4-FFF2-40B4-BE49-F238E27FC236}">
                <a16:creationId xmlns:a16="http://schemas.microsoft.com/office/drawing/2014/main" id="{39C8F56E-8F93-42E5-9A79-839AD59C9434}"/>
              </a:ext>
            </a:extLst>
          </p:cNvPr>
          <p:cNvSpPr txBox="1"/>
          <p:nvPr/>
        </p:nvSpPr>
        <p:spPr>
          <a:xfrm>
            <a:off x="3546704" y="5331767"/>
            <a:ext cx="5521096" cy="461665"/>
          </a:xfrm>
          <a:prstGeom prst="rect">
            <a:avLst/>
          </a:prstGeom>
          <a:noFill/>
          <a:ln>
            <a:noFill/>
          </a:ln>
        </p:spPr>
        <p:txBody>
          <a:bodyPr wrap="square" rtlCol="0">
            <a:spAutoFit/>
          </a:bodyPr>
          <a:lstStyle/>
          <a:p>
            <a:r>
              <a:rPr lang="en-US" sz="2400" b="1" dirty="0">
                <a:highlight>
                  <a:srgbClr val="FFFF00"/>
                </a:highlight>
              </a:rPr>
              <a:t>occultations.org/citizen science with IOTA</a:t>
            </a:r>
          </a:p>
        </p:txBody>
      </p:sp>
      <p:sp>
        <p:nvSpPr>
          <p:cNvPr id="3" name="TextBox 2">
            <a:extLst>
              <a:ext uri="{FF2B5EF4-FFF2-40B4-BE49-F238E27FC236}">
                <a16:creationId xmlns:a16="http://schemas.microsoft.com/office/drawing/2014/main" id="{2C155EAA-BCCF-447A-84C2-082BB0D7F8BD}"/>
              </a:ext>
            </a:extLst>
          </p:cNvPr>
          <p:cNvSpPr txBox="1"/>
          <p:nvPr/>
        </p:nvSpPr>
        <p:spPr>
          <a:xfrm>
            <a:off x="5715000" y="4800600"/>
            <a:ext cx="3200400" cy="369332"/>
          </a:xfrm>
          <a:prstGeom prst="rect">
            <a:avLst/>
          </a:prstGeom>
          <a:noFill/>
        </p:spPr>
        <p:txBody>
          <a:bodyPr wrap="square" rtlCol="0">
            <a:spAutoFit/>
          </a:bodyPr>
          <a:lstStyle/>
          <a:p>
            <a:endParaRPr lang="en-US"/>
          </a:p>
        </p:txBody>
      </p:sp>
      <p:sp>
        <p:nvSpPr>
          <p:cNvPr id="6" name="TextBox 5">
            <a:extLst>
              <a:ext uri="{FF2B5EF4-FFF2-40B4-BE49-F238E27FC236}">
                <a16:creationId xmlns:a16="http://schemas.microsoft.com/office/drawing/2014/main" id="{C4454EC8-1C88-4ACB-873D-CBB77F969C64}"/>
              </a:ext>
            </a:extLst>
          </p:cNvPr>
          <p:cNvSpPr txBox="1"/>
          <p:nvPr/>
        </p:nvSpPr>
        <p:spPr>
          <a:xfrm>
            <a:off x="3662866" y="4976281"/>
            <a:ext cx="5181600" cy="461665"/>
          </a:xfrm>
          <a:prstGeom prst="rect">
            <a:avLst/>
          </a:prstGeom>
          <a:noFill/>
        </p:spPr>
        <p:txBody>
          <a:bodyPr wrap="square" rtlCol="0">
            <a:spAutoFit/>
          </a:bodyPr>
          <a:lstStyle/>
          <a:p>
            <a:pPr algn="ctr"/>
            <a:r>
              <a:rPr lang="en-US" sz="2400" b="1" dirty="0"/>
              <a:t>Updates posted on</a:t>
            </a:r>
          </a:p>
        </p:txBody>
      </p:sp>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AC33-E500-4746-9FFD-8D3DB90B62D5}"/>
              </a:ext>
            </a:extLst>
          </p:cNvPr>
          <p:cNvSpPr>
            <a:spLocks noGrp="1"/>
          </p:cNvSpPr>
          <p:nvPr>
            <p:ph type="title"/>
          </p:nvPr>
        </p:nvSpPr>
        <p:spPr/>
        <p:txBody>
          <a:bodyPr/>
          <a:lstStyle/>
          <a:p>
            <a:r>
              <a:rPr lang="en-US" dirty="0"/>
              <a:t>Upcoming Events for 2021 August - December</a:t>
            </a:r>
          </a:p>
        </p:txBody>
      </p:sp>
      <p:sp>
        <p:nvSpPr>
          <p:cNvPr id="3" name="Content Placeholder 2">
            <a:extLst>
              <a:ext uri="{FF2B5EF4-FFF2-40B4-BE49-F238E27FC236}">
                <a16:creationId xmlns:a16="http://schemas.microsoft.com/office/drawing/2014/main" id="{2D040901-4326-465B-AEF9-71E2B65F55FF}"/>
              </a:ext>
            </a:extLst>
          </p:cNvPr>
          <p:cNvSpPr>
            <a:spLocks noGrp="1"/>
          </p:cNvSpPr>
          <p:nvPr>
            <p:ph idx="1"/>
          </p:nvPr>
        </p:nvSpPr>
        <p:spPr>
          <a:xfrm>
            <a:off x="533400" y="2133601"/>
            <a:ext cx="8153400" cy="1600200"/>
          </a:xfrm>
        </p:spPr>
        <p:txBody>
          <a:bodyPr/>
          <a:lstStyle/>
          <a:p>
            <a:r>
              <a:rPr lang="en-US" dirty="0"/>
              <a:t>Good lunar occultations </a:t>
            </a:r>
          </a:p>
          <a:p>
            <a:r>
              <a:rPr lang="en-US" dirty="0"/>
              <a:t>(3200) Phaethon occultations</a:t>
            </a:r>
          </a:p>
          <a:p>
            <a:r>
              <a:rPr lang="en-US" dirty="0"/>
              <a:t>(4337) Arecibo occultations</a:t>
            </a:r>
          </a:p>
          <a:p>
            <a:endParaRPr lang="en-US" dirty="0"/>
          </a:p>
          <a:p>
            <a:endParaRPr lang="en-US" dirty="0"/>
          </a:p>
        </p:txBody>
      </p:sp>
      <p:sp>
        <p:nvSpPr>
          <p:cNvPr id="4" name="Date Placeholder 3">
            <a:extLst>
              <a:ext uri="{FF2B5EF4-FFF2-40B4-BE49-F238E27FC236}">
                <a16:creationId xmlns:a16="http://schemas.microsoft.com/office/drawing/2014/main" id="{15D4C402-CD98-4D20-B98F-7E427A62682F}"/>
              </a:ext>
            </a:extLst>
          </p:cNvPr>
          <p:cNvSpPr>
            <a:spLocks noGrp="1"/>
          </p:cNvSpPr>
          <p:nvPr>
            <p:ph type="dt" sz="half" idx="10"/>
          </p:nvPr>
        </p:nvSpPr>
        <p:spPr/>
        <p:txBody>
          <a:bodyPr/>
          <a:lstStyle/>
          <a:p>
            <a:pPr>
              <a:defRPr/>
            </a:pPr>
            <a:fld id="{D84C77BA-0090-4E92-B7C3-1ED778E5803A}" type="datetime1">
              <a:rPr lang="en-US" smtClean="0"/>
              <a:t>7/14/2021</a:t>
            </a:fld>
            <a:endParaRPr lang="en-US" dirty="0"/>
          </a:p>
        </p:txBody>
      </p:sp>
      <p:sp>
        <p:nvSpPr>
          <p:cNvPr id="5" name="Slide Number Placeholder 4">
            <a:extLst>
              <a:ext uri="{FF2B5EF4-FFF2-40B4-BE49-F238E27FC236}">
                <a16:creationId xmlns:a16="http://schemas.microsoft.com/office/drawing/2014/main" id="{8292FFF9-809A-4839-ACBB-5C7E1D595EF4}"/>
              </a:ext>
            </a:extLst>
          </p:cNvPr>
          <p:cNvSpPr>
            <a:spLocks noGrp="1"/>
          </p:cNvSpPr>
          <p:nvPr>
            <p:ph type="sldNum" sz="quarter" idx="12"/>
          </p:nvPr>
        </p:nvSpPr>
        <p:spPr/>
        <p:txBody>
          <a:bodyPr/>
          <a:lstStyle/>
          <a:p>
            <a:pPr>
              <a:defRPr/>
            </a:pPr>
            <a:fld id="{E3593522-AFF0-4614-9B16-4173FF731307}" type="slidenum">
              <a:rPr lang="en-US" altLang="en-US" smtClean="0"/>
              <a:pPr>
                <a:defRPr/>
              </a:pPr>
              <a:t>22</a:t>
            </a:fld>
            <a:endParaRPr lang="en-US" altLang="en-US"/>
          </a:p>
        </p:txBody>
      </p:sp>
      <p:sp>
        <p:nvSpPr>
          <p:cNvPr id="8" name="TextBox 7">
            <a:extLst>
              <a:ext uri="{FF2B5EF4-FFF2-40B4-BE49-F238E27FC236}">
                <a16:creationId xmlns:a16="http://schemas.microsoft.com/office/drawing/2014/main" id="{8F0FB2BE-38D2-4EC9-8022-8F53BED46F66}"/>
              </a:ext>
            </a:extLst>
          </p:cNvPr>
          <p:cNvSpPr txBox="1"/>
          <p:nvPr/>
        </p:nvSpPr>
        <p:spPr>
          <a:xfrm>
            <a:off x="1066800" y="3962400"/>
            <a:ext cx="6477000" cy="1200329"/>
          </a:xfrm>
          <a:prstGeom prst="rect">
            <a:avLst/>
          </a:prstGeom>
          <a:noFill/>
        </p:spPr>
        <p:txBody>
          <a:bodyPr wrap="square" rtlCol="0">
            <a:spAutoFit/>
          </a:bodyPr>
          <a:lstStyle/>
          <a:p>
            <a:r>
              <a:rPr lang="en-US" dirty="0"/>
              <a:t>IOTA normally plans for one or two occultation campaigns a year, focusing on asteroidal occultations of brighter stars to have a larger number of participants. COVID-19 concerns have precluded that for 2021. We hope to resume occultation campaigns in 2022.</a:t>
            </a:r>
          </a:p>
        </p:txBody>
      </p:sp>
    </p:spTree>
    <p:extLst>
      <p:ext uri="{BB962C8B-B14F-4D97-AF65-F5344CB8AC3E}">
        <p14:creationId xmlns:p14="http://schemas.microsoft.com/office/powerpoint/2010/main" val="3413806523"/>
      </p:ext>
    </p:extLst>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8DC1D4-82AB-48EF-8699-2F64B30F1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95400"/>
            <a:ext cx="7475391" cy="5105400"/>
          </a:xfrm>
          <a:prstGeom prst="rect">
            <a:avLst/>
          </a:prstGeom>
        </p:spPr>
      </p:pic>
      <p:sp>
        <p:nvSpPr>
          <p:cNvPr id="2" name="Title 1">
            <a:extLst>
              <a:ext uri="{FF2B5EF4-FFF2-40B4-BE49-F238E27FC236}">
                <a16:creationId xmlns:a16="http://schemas.microsoft.com/office/drawing/2014/main" id="{AF21E3FA-5E80-43DA-95F1-33ED9DA3DAD2}"/>
              </a:ext>
            </a:extLst>
          </p:cNvPr>
          <p:cNvSpPr>
            <a:spLocks noGrp="1"/>
          </p:cNvSpPr>
          <p:nvPr>
            <p:ph type="title"/>
          </p:nvPr>
        </p:nvSpPr>
        <p:spPr/>
        <p:txBody>
          <a:bodyPr/>
          <a:lstStyle/>
          <a:p>
            <a:r>
              <a:rPr lang="en-US" dirty="0">
                <a:solidFill>
                  <a:schemeClr val="bg2"/>
                </a:solidFill>
              </a:rPr>
              <a:t>(3200) Phaethon Events</a:t>
            </a:r>
          </a:p>
        </p:txBody>
      </p:sp>
      <p:sp>
        <p:nvSpPr>
          <p:cNvPr id="3" name="Content Placeholder 2">
            <a:extLst>
              <a:ext uri="{FF2B5EF4-FFF2-40B4-BE49-F238E27FC236}">
                <a16:creationId xmlns:a16="http://schemas.microsoft.com/office/drawing/2014/main" id="{A0D20FA3-FB5F-4F60-8875-8E8DBFF2A870}"/>
              </a:ext>
            </a:extLst>
          </p:cNvPr>
          <p:cNvSpPr>
            <a:spLocks noGrp="1"/>
          </p:cNvSpPr>
          <p:nvPr>
            <p:ph idx="1"/>
          </p:nvPr>
        </p:nvSpPr>
        <p:spPr>
          <a:xfrm>
            <a:off x="68409" y="2133601"/>
            <a:ext cx="1607991" cy="2819399"/>
          </a:xfrm>
        </p:spPr>
        <p:txBody>
          <a:bodyPr/>
          <a:lstStyle/>
          <a:p>
            <a:pPr marL="0" indent="0">
              <a:buNone/>
            </a:pPr>
            <a:r>
              <a:rPr lang="en-US" dirty="0"/>
              <a:t>Two occultations by Phaethon with some good parameters but of very short (0.2 sec) duration. </a:t>
            </a:r>
          </a:p>
        </p:txBody>
      </p:sp>
    </p:spTree>
    <p:extLst>
      <p:ext uri="{BB962C8B-B14F-4D97-AF65-F5344CB8AC3E}">
        <p14:creationId xmlns:p14="http://schemas.microsoft.com/office/powerpoint/2010/main" val="4071670967"/>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a:extLst>
              <a:ext uri="{FF2B5EF4-FFF2-40B4-BE49-F238E27FC236}">
                <a16:creationId xmlns:a16="http://schemas.microsoft.com/office/drawing/2014/main" id="{5F12AFAE-E8AC-4E6F-B5CF-25E86B2ACC64}"/>
              </a:ext>
            </a:extLst>
          </p:cNvPr>
          <p:cNvSpPr txBox="1">
            <a:spLocks noChangeArrowheads="1"/>
          </p:cNvSpPr>
          <p:nvPr/>
        </p:nvSpPr>
        <p:spPr bwMode="auto">
          <a:xfrm>
            <a:off x="685800" y="2660649"/>
            <a:ext cx="487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t>Improved knowledge of the shape and sizes of asteroids</a:t>
            </a:r>
          </a:p>
        </p:txBody>
      </p:sp>
      <p:sp>
        <p:nvSpPr>
          <p:cNvPr id="23555" name="TextBox 2">
            <a:extLst>
              <a:ext uri="{FF2B5EF4-FFF2-40B4-BE49-F238E27FC236}">
                <a16:creationId xmlns:a16="http://schemas.microsoft.com/office/drawing/2014/main" id="{44F42CB1-D239-40D7-A1E8-516D7BB9398B}"/>
              </a:ext>
            </a:extLst>
          </p:cNvPr>
          <p:cNvSpPr txBox="1">
            <a:spLocks noChangeArrowheads="1"/>
          </p:cNvSpPr>
          <p:nvPr/>
        </p:nvSpPr>
        <p:spPr bwMode="auto">
          <a:xfrm>
            <a:off x="152400" y="1861245"/>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t>Occultation Observers also</a:t>
            </a:r>
          </a:p>
        </p:txBody>
      </p:sp>
      <p:pic>
        <p:nvPicPr>
          <p:cNvPr id="23556" name="Picture 6">
            <a:extLst>
              <a:ext uri="{FF2B5EF4-FFF2-40B4-BE49-F238E27FC236}">
                <a16:creationId xmlns:a16="http://schemas.microsoft.com/office/drawing/2014/main" id="{C0873798-8BD9-4763-B10C-02D96CAD3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9725"/>
            <a:ext cx="28781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1E4128A-396E-475F-AD1A-3C48C8CD7213}"/>
              </a:ext>
            </a:extLst>
          </p:cNvPr>
          <p:cNvSpPr txBox="1"/>
          <p:nvPr/>
        </p:nvSpPr>
        <p:spPr>
          <a:xfrm>
            <a:off x="381000" y="4071490"/>
            <a:ext cx="8382000" cy="2308324"/>
          </a:xfrm>
          <a:prstGeom prst="rect">
            <a:avLst/>
          </a:prstGeom>
          <a:noFill/>
        </p:spPr>
        <p:txBody>
          <a:bodyPr>
            <a:spAutoFit/>
          </a:bodyPr>
          <a:lstStyle/>
          <a:p>
            <a:pPr>
              <a:defRPr/>
            </a:pPr>
            <a:r>
              <a:rPr lang="en-US" altLang="en-US" sz="2400" b="1" dirty="0"/>
              <a:t>And</a:t>
            </a:r>
          </a:p>
          <a:p>
            <a:pPr marL="342900" indent="-342900">
              <a:buFont typeface="Arial" panose="020B0604020202020204" pitchFamily="34" charset="0"/>
              <a:buChar char="•"/>
              <a:defRPr/>
            </a:pPr>
            <a:r>
              <a:rPr lang="en-US" altLang="en-US" sz="2400" b="1" dirty="0"/>
              <a:t>Determined corrections to ephemeris errors and assessed star position errors </a:t>
            </a:r>
          </a:p>
          <a:p>
            <a:pPr marL="342900" indent="-342900">
              <a:buFont typeface="Arial" panose="020B0604020202020204" pitchFamily="34" charset="0"/>
              <a:buChar char="•"/>
              <a:defRPr/>
            </a:pPr>
            <a:r>
              <a:rPr lang="en-US" sz="2400" b="1" dirty="0"/>
              <a:t>Discovered double stars</a:t>
            </a:r>
          </a:p>
          <a:p>
            <a:pPr marL="342900" indent="-342900">
              <a:buFont typeface="Arial" panose="020B0604020202020204" pitchFamily="34" charset="0"/>
              <a:buChar char="•"/>
              <a:defRPr/>
            </a:pPr>
            <a:r>
              <a:rPr lang="en-US" sz="2400" b="1" dirty="0"/>
              <a:t>Discovered satellites of asteroids, rarely but always exciting</a:t>
            </a:r>
          </a:p>
          <a:p>
            <a:pPr marL="342900" indent="-342900">
              <a:buFont typeface="Arial" panose="020B0604020202020204" pitchFamily="34" charset="0"/>
              <a:buChar char="•"/>
              <a:defRPr/>
            </a:pPr>
            <a:endParaRPr lang="en-US" sz="2400" b="1" dirty="0"/>
          </a:p>
        </p:txBody>
      </p:sp>
      <p:sp>
        <p:nvSpPr>
          <p:cNvPr id="23558" name="TextBox 10">
            <a:extLst>
              <a:ext uri="{FF2B5EF4-FFF2-40B4-BE49-F238E27FC236}">
                <a16:creationId xmlns:a16="http://schemas.microsoft.com/office/drawing/2014/main" id="{6FF8D990-F8E6-494F-847B-CD6C0E6B34F5}"/>
              </a:ext>
            </a:extLst>
          </p:cNvPr>
          <p:cNvSpPr txBox="1">
            <a:spLocks noChangeArrowheads="1"/>
          </p:cNvSpPr>
          <p:nvPr/>
        </p:nvSpPr>
        <p:spPr bwMode="auto">
          <a:xfrm>
            <a:off x="5432425" y="381000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a:t>(441) Bathilde occultation 2020-11-10</a:t>
            </a: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304B-7BD5-4648-AA0D-50112982E353}"/>
              </a:ext>
            </a:extLst>
          </p:cNvPr>
          <p:cNvSpPr>
            <a:spLocks noGrp="1"/>
          </p:cNvSpPr>
          <p:nvPr>
            <p:ph type="title"/>
          </p:nvPr>
        </p:nvSpPr>
        <p:spPr/>
        <p:txBody>
          <a:bodyPr/>
          <a:lstStyle/>
          <a:p>
            <a:r>
              <a:rPr lang="en-US" dirty="0"/>
              <a:t>Equipment Needed for Occultation Observing</a:t>
            </a:r>
          </a:p>
        </p:txBody>
      </p:sp>
      <p:sp>
        <p:nvSpPr>
          <p:cNvPr id="3" name="Content Placeholder 2">
            <a:extLst>
              <a:ext uri="{FF2B5EF4-FFF2-40B4-BE49-F238E27FC236}">
                <a16:creationId xmlns:a16="http://schemas.microsoft.com/office/drawing/2014/main" id="{8B633C75-C70C-41F8-B68D-3D5A0A040AF3}"/>
              </a:ext>
            </a:extLst>
          </p:cNvPr>
          <p:cNvSpPr>
            <a:spLocks noGrp="1"/>
          </p:cNvSpPr>
          <p:nvPr>
            <p:ph idx="1"/>
          </p:nvPr>
        </p:nvSpPr>
        <p:spPr>
          <a:xfrm>
            <a:off x="533400" y="2133601"/>
            <a:ext cx="6477000" cy="2895600"/>
          </a:xfrm>
        </p:spPr>
        <p:txBody>
          <a:bodyPr/>
          <a:lstStyle/>
          <a:p>
            <a:r>
              <a:rPr lang="en-US" dirty="0"/>
              <a:t>Telescope</a:t>
            </a:r>
          </a:p>
          <a:p>
            <a:pPr lvl="1"/>
            <a:r>
              <a:rPr lang="en-US" dirty="0"/>
              <a:t>Wide field is better than narrow</a:t>
            </a:r>
          </a:p>
          <a:p>
            <a:pPr lvl="1"/>
            <a:r>
              <a:rPr lang="en-US" dirty="0"/>
              <a:t>GOTO or driven nice but not necessary</a:t>
            </a:r>
          </a:p>
          <a:p>
            <a:pPr lvl="1"/>
            <a:r>
              <a:rPr lang="en-US" dirty="0"/>
              <a:t>Large aperture nice but not necessary</a:t>
            </a:r>
          </a:p>
          <a:p>
            <a:r>
              <a:rPr lang="en-US" dirty="0"/>
              <a:t>Precise time source</a:t>
            </a:r>
          </a:p>
          <a:p>
            <a:pPr lvl="1"/>
            <a:r>
              <a:rPr lang="en-US" dirty="0"/>
              <a:t>GPS based preferred</a:t>
            </a:r>
          </a:p>
          <a:p>
            <a:r>
              <a:rPr lang="en-US" dirty="0"/>
              <a:t>Data and time recording to better than 0.1sec (100ms) </a:t>
            </a:r>
          </a:p>
          <a:p>
            <a:pPr lvl="1"/>
            <a:r>
              <a:rPr lang="en-US" dirty="0"/>
              <a:t>GPS time-tagged data preferred</a:t>
            </a:r>
          </a:p>
          <a:p>
            <a:pPr marL="57150" indent="0">
              <a:buNone/>
            </a:pPr>
            <a:endParaRPr lang="en-US" dirty="0"/>
          </a:p>
        </p:txBody>
      </p:sp>
      <p:sp>
        <p:nvSpPr>
          <p:cNvPr id="4" name="Date Placeholder 3">
            <a:extLst>
              <a:ext uri="{FF2B5EF4-FFF2-40B4-BE49-F238E27FC236}">
                <a16:creationId xmlns:a16="http://schemas.microsoft.com/office/drawing/2014/main" id="{45737F7A-EA2B-4580-8CBE-2DC3F2057250}"/>
              </a:ext>
            </a:extLst>
          </p:cNvPr>
          <p:cNvSpPr>
            <a:spLocks noGrp="1"/>
          </p:cNvSpPr>
          <p:nvPr>
            <p:ph type="dt" sz="half" idx="10"/>
          </p:nvPr>
        </p:nvSpPr>
        <p:spPr/>
        <p:txBody>
          <a:bodyPr/>
          <a:lstStyle/>
          <a:p>
            <a:pPr>
              <a:defRPr/>
            </a:pPr>
            <a:fld id="{E8831BE5-272C-4906-B15B-36AA317A0AA4}" type="datetime1">
              <a:rPr lang="en-US" smtClean="0"/>
              <a:t>7/14/2021</a:t>
            </a:fld>
            <a:endParaRPr lang="en-US" dirty="0"/>
          </a:p>
        </p:txBody>
      </p:sp>
      <p:sp>
        <p:nvSpPr>
          <p:cNvPr id="5" name="Slide Number Placeholder 4">
            <a:extLst>
              <a:ext uri="{FF2B5EF4-FFF2-40B4-BE49-F238E27FC236}">
                <a16:creationId xmlns:a16="http://schemas.microsoft.com/office/drawing/2014/main" id="{1D654791-51A9-47E5-BD62-D2A9C4D65B52}"/>
              </a:ext>
            </a:extLst>
          </p:cNvPr>
          <p:cNvSpPr>
            <a:spLocks noGrp="1"/>
          </p:cNvSpPr>
          <p:nvPr>
            <p:ph type="sldNum" sz="quarter" idx="12"/>
          </p:nvPr>
        </p:nvSpPr>
        <p:spPr/>
        <p:txBody>
          <a:bodyPr/>
          <a:lstStyle/>
          <a:p>
            <a:pPr>
              <a:defRPr/>
            </a:pPr>
            <a:fld id="{E3593522-AFF0-4614-9B16-4173FF731307}" type="slidenum">
              <a:rPr lang="en-US" altLang="en-US" smtClean="0"/>
              <a:pPr>
                <a:defRPr/>
              </a:pPr>
              <a:t>25</a:t>
            </a:fld>
            <a:endParaRPr lang="en-US" altLang="en-US"/>
          </a:p>
        </p:txBody>
      </p:sp>
      <p:sp>
        <p:nvSpPr>
          <p:cNvPr id="6" name="TextBox 5">
            <a:extLst>
              <a:ext uri="{FF2B5EF4-FFF2-40B4-BE49-F238E27FC236}">
                <a16:creationId xmlns:a16="http://schemas.microsoft.com/office/drawing/2014/main" id="{66F41E3F-F8B5-4584-824F-C39FB892AE34}"/>
              </a:ext>
            </a:extLst>
          </p:cNvPr>
          <p:cNvSpPr txBox="1"/>
          <p:nvPr/>
        </p:nvSpPr>
        <p:spPr>
          <a:xfrm>
            <a:off x="533400" y="5334000"/>
            <a:ext cx="7239000" cy="707886"/>
          </a:xfrm>
          <a:prstGeom prst="rect">
            <a:avLst/>
          </a:prstGeom>
          <a:solidFill>
            <a:schemeClr val="accent3">
              <a:lumMod val="40000"/>
              <a:lumOff val="60000"/>
            </a:schemeClr>
          </a:solidFill>
        </p:spPr>
        <p:txBody>
          <a:bodyPr wrap="square" rtlCol="0">
            <a:spAutoFit/>
          </a:bodyPr>
          <a:lstStyle/>
          <a:p>
            <a:r>
              <a:rPr lang="en-US" sz="2000" dirty="0"/>
              <a:t>Many individuals already own suitable telescopes and can easily support data recording with a personal laptop or tablet computer. </a:t>
            </a:r>
          </a:p>
        </p:txBody>
      </p:sp>
      <p:sp>
        <p:nvSpPr>
          <p:cNvPr id="7" name="TextBox 6">
            <a:extLst>
              <a:ext uri="{FF2B5EF4-FFF2-40B4-BE49-F238E27FC236}">
                <a16:creationId xmlns:a16="http://schemas.microsoft.com/office/drawing/2014/main" id="{6814AF57-700F-4027-9C1E-FA9D529BCCF6}"/>
              </a:ext>
            </a:extLst>
          </p:cNvPr>
          <p:cNvSpPr txBox="1"/>
          <p:nvPr/>
        </p:nvSpPr>
        <p:spPr>
          <a:xfrm>
            <a:off x="5486400" y="1950185"/>
            <a:ext cx="3352800" cy="1631216"/>
          </a:xfrm>
          <a:custGeom>
            <a:avLst/>
            <a:gdLst>
              <a:gd name="connsiteX0" fmla="*/ 0 w 3352800"/>
              <a:gd name="connsiteY0" fmla="*/ 0 h 1631216"/>
              <a:gd name="connsiteX1" fmla="*/ 525272 w 3352800"/>
              <a:gd name="connsiteY1" fmla="*/ 0 h 1631216"/>
              <a:gd name="connsiteX2" fmla="*/ 983488 w 3352800"/>
              <a:gd name="connsiteY2" fmla="*/ 0 h 1631216"/>
              <a:gd name="connsiteX3" fmla="*/ 1575816 w 3352800"/>
              <a:gd name="connsiteY3" fmla="*/ 0 h 1631216"/>
              <a:gd name="connsiteX4" fmla="*/ 2201672 w 3352800"/>
              <a:gd name="connsiteY4" fmla="*/ 0 h 1631216"/>
              <a:gd name="connsiteX5" fmla="*/ 2659888 w 3352800"/>
              <a:gd name="connsiteY5" fmla="*/ 0 h 1631216"/>
              <a:gd name="connsiteX6" fmla="*/ 3352800 w 3352800"/>
              <a:gd name="connsiteY6" fmla="*/ 0 h 1631216"/>
              <a:gd name="connsiteX7" fmla="*/ 3352800 w 3352800"/>
              <a:gd name="connsiteY7" fmla="*/ 543739 h 1631216"/>
              <a:gd name="connsiteX8" fmla="*/ 3352800 w 3352800"/>
              <a:gd name="connsiteY8" fmla="*/ 1071165 h 1631216"/>
              <a:gd name="connsiteX9" fmla="*/ 3352800 w 3352800"/>
              <a:gd name="connsiteY9" fmla="*/ 1631216 h 1631216"/>
              <a:gd name="connsiteX10" fmla="*/ 2894584 w 3352800"/>
              <a:gd name="connsiteY10" fmla="*/ 1631216 h 1631216"/>
              <a:gd name="connsiteX11" fmla="*/ 2369312 w 3352800"/>
              <a:gd name="connsiteY11" fmla="*/ 1631216 h 1631216"/>
              <a:gd name="connsiteX12" fmla="*/ 1877568 w 3352800"/>
              <a:gd name="connsiteY12" fmla="*/ 1631216 h 1631216"/>
              <a:gd name="connsiteX13" fmla="*/ 1385824 w 3352800"/>
              <a:gd name="connsiteY13" fmla="*/ 1631216 h 1631216"/>
              <a:gd name="connsiteX14" fmla="*/ 927608 w 3352800"/>
              <a:gd name="connsiteY14" fmla="*/ 1631216 h 1631216"/>
              <a:gd name="connsiteX15" fmla="*/ 0 w 3352800"/>
              <a:gd name="connsiteY15" fmla="*/ 1631216 h 1631216"/>
              <a:gd name="connsiteX16" fmla="*/ 0 w 3352800"/>
              <a:gd name="connsiteY16" fmla="*/ 1120102 h 1631216"/>
              <a:gd name="connsiteX17" fmla="*/ 0 w 3352800"/>
              <a:gd name="connsiteY17" fmla="*/ 608987 h 1631216"/>
              <a:gd name="connsiteX18" fmla="*/ 0 w 3352800"/>
              <a:gd name="connsiteY18"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2800" h="1631216" extrusionOk="0">
                <a:moveTo>
                  <a:pt x="0" y="0"/>
                </a:moveTo>
                <a:cubicBezTo>
                  <a:pt x="193020" y="-34061"/>
                  <a:pt x="364230" y="48810"/>
                  <a:pt x="525272" y="0"/>
                </a:cubicBezTo>
                <a:cubicBezTo>
                  <a:pt x="686314" y="-48810"/>
                  <a:pt x="795307" y="10375"/>
                  <a:pt x="983488" y="0"/>
                </a:cubicBezTo>
                <a:cubicBezTo>
                  <a:pt x="1171669" y="-10375"/>
                  <a:pt x="1382451" y="70478"/>
                  <a:pt x="1575816" y="0"/>
                </a:cubicBezTo>
                <a:cubicBezTo>
                  <a:pt x="1769181" y="-70478"/>
                  <a:pt x="1952721" y="29426"/>
                  <a:pt x="2201672" y="0"/>
                </a:cubicBezTo>
                <a:cubicBezTo>
                  <a:pt x="2450623" y="-29426"/>
                  <a:pt x="2466871" y="10296"/>
                  <a:pt x="2659888" y="0"/>
                </a:cubicBezTo>
                <a:cubicBezTo>
                  <a:pt x="2852905" y="-10296"/>
                  <a:pt x="3168918" y="1004"/>
                  <a:pt x="3352800" y="0"/>
                </a:cubicBezTo>
                <a:cubicBezTo>
                  <a:pt x="3394941" y="264805"/>
                  <a:pt x="3298037" y="333854"/>
                  <a:pt x="3352800" y="543739"/>
                </a:cubicBezTo>
                <a:cubicBezTo>
                  <a:pt x="3407563" y="753624"/>
                  <a:pt x="3303526" y="956145"/>
                  <a:pt x="3352800" y="1071165"/>
                </a:cubicBezTo>
                <a:cubicBezTo>
                  <a:pt x="3402074" y="1186185"/>
                  <a:pt x="3332905" y="1466430"/>
                  <a:pt x="3352800" y="1631216"/>
                </a:cubicBezTo>
                <a:cubicBezTo>
                  <a:pt x="3173904" y="1681430"/>
                  <a:pt x="3121053" y="1578366"/>
                  <a:pt x="2894584" y="1631216"/>
                </a:cubicBezTo>
                <a:cubicBezTo>
                  <a:pt x="2668115" y="1684066"/>
                  <a:pt x="2630785" y="1624488"/>
                  <a:pt x="2369312" y="1631216"/>
                </a:cubicBezTo>
                <a:cubicBezTo>
                  <a:pt x="2107839" y="1637944"/>
                  <a:pt x="1989476" y="1599378"/>
                  <a:pt x="1877568" y="1631216"/>
                </a:cubicBezTo>
                <a:cubicBezTo>
                  <a:pt x="1765660" y="1663054"/>
                  <a:pt x="1584157" y="1587554"/>
                  <a:pt x="1385824" y="1631216"/>
                </a:cubicBezTo>
                <a:cubicBezTo>
                  <a:pt x="1187491" y="1674878"/>
                  <a:pt x="1130471" y="1626938"/>
                  <a:pt x="927608" y="1631216"/>
                </a:cubicBezTo>
                <a:cubicBezTo>
                  <a:pt x="724745" y="1635494"/>
                  <a:pt x="407150" y="1562355"/>
                  <a:pt x="0" y="1631216"/>
                </a:cubicBezTo>
                <a:cubicBezTo>
                  <a:pt x="-13566" y="1440584"/>
                  <a:pt x="55744" y="1316096"/>
                  <a:pt x="0" y="1120102"/>
                </a:cubicBezTo>
                <a:cubicBezTo>
                  <a:pt x="-55744" y="924108"/>
                  <a:pt x="34980" y="811487"/>
                  <a:pt x="0" y="608987"/>
                </a:cubicBezTo>
                <a:cubicBezTo>
                  <a:pt x="-34980" y="406488"/>
                  <a:pt x="60920" y="168424"/>
                  <a:pt x="0" y="0"/>
                </a:cubicBezTo>
                <a:close/>
              </a:path>
            </a:pathLst>
          </a:custGeom>
          <a:noFill/>
          <a:ln>
            <a:solidFill>
              <a:schemeClr val="accent1"/>
            </a:solidFill>
            <a:extLst>
              <a:ext uri="{C807C97D-BFC1-408E-A445-0C87EB9F89A2}">
                <ask:lineSketchStyleProps xmlns:ask="http://schemas.microsoft.com/office/drawing/2018/sketchyshapes" sd="2215597123">
                  <a:prstGeom prst="rect">
                    <a:avLst/>
                  </a:prstGeom>
                  <ask:type>
                    <ask:lineSketchScribble/>
                  </ask:type>
                </ask:lineSketchStyleProps>
              </a:ext>
            </a:extLst>
          </a:ln>
        </p:spPr>
        <p:txBody>
          <a:bodyPr wrap="square" rtlCol="0">
            <a:spAutoFit/>
          </a:bodyPr>
          <a:lstStyle/>
          <a:p>
            <a:r>
              <a:rPr lang="en-US" sz="2000" i="1" dirty="0">
                <a:latin typeface="+mn-lt"/>
                <a:ea typeface="Cambria Math" panose="02040503050406030204" pitchFamily="18" charset="0"/>
              </a:rPr>
              <a:t>If you are unsure if you really want to observe occultations, use what you already own to watch one, even if you can’t record or time the event. </a:t>
            </a:r>
          </a:p>
        </p:txBody>
      </p:sp>
    </p:spTree>
    <p:extLst>
      <p:ext uri="{BB962C8B-B14F-4D97-AF65-F5344CB8AC3E}">
        <p14:creationId xmlns:p14="http://schemas.microsoft.com/office/powerpoint/2010/main" val="2112046330"/>
      </p:ext>
    </p:extLst>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2231-090F-4E57-B662-137765E96F03}"/>
              </a:ext>
            </a:extLst>
          </p:cNvPr>
          <p:cNvSpPr>
            <a:spLocks noGrp="1"/>
          </p:cNvSpPr>
          <p:nvPr>
            <p:ph type="title"/>
          </p:nvPr>
        </p:nvSpPr>
        <p:spPr>
          <a:xfrm>
            <a:off x="381000" y="1155791"/>
            <a:ext cx="8229600" cy="813899"/>
          </a:xfrm>
        </p:spPr>
        <p:txBody>
          <a:bodyPr/>
          <a:lstStyle/>
          <a:p>
            <a:r>
              <a:rPr lang="en-US" dirty="0"/>
              <a:t>Equipment for Observing</a:t>
            </a:r>
          </a:p>
        </p:txBody>
      </p:sp>
      <p:sp>
        <p:nvSpPr>
          <p:cNvPr id="3" name="Content Placeholder 2">
            <a:extLst>
              <a:ext uri="{FF2B5EF4-FFF2-40B4-BE49-F238E27FC236}">
                <a16:creationId xmlns:a16="http://schemas.microsoft.com/office/drawing/2014/main" id="{A1757790-205E-416A-A184-A4DFA62E7910}"/>
              </a:ext>
            </a:extLst>
          </p:cNvPr>
          <p:cNvSpPr>
            <a:spLocks noGrp="1"/>
          </p:cNvSpPr>
          <p:nvPr>
            <p:ph idx="1"/>
          </p:nvPr>
        </p:nvSpPr>
        <p:spPr>
          <a:xfrm>
            <a:off x="609600" y="2101056"/>
            <a:ext cx="8153400" cy="3992563"/>
          </a:xfrm>
        </p:spPr>
        <p:txBody>
          <a:bodyPr/>
          <a:lstStyle/>
          <a:p>
            <a:r>
              <a:rPr lang="en-US" sz="1800" dirty="0"/>
              <a:t>Visual observation</a:t>
            </a:r>
          </a:p>
          <a:p>
            <a:pPr lvl="1"/>
            <a:r>
              <a:rPr lang="en-US" sz="1600" dirty="0"/>
              <a:t>Used by generations of observers with various means of timing the event but with today’s increased precision requirements no longer recommended</a:t>
            </a:r>
          </a:p>
          <a:p>
            <a:pPr lvl="1"/>
            <a:r>
              <a:rPr lang="en-US" sz="1600" dirty="0"/>
              <a:t>Fine for those who just want to see what an occultation looks like </a:t>
            </a:r>
          </a:p>
          <a:p>
            <a:r>
              <a:rPr lang="en-US" sz="1800" dirty="0"/>
              <a:t>Video recording </a:t>
            </a:r>
          </a:p>
          <a:p>
            <a:pPr lvl="1"/>
            <a:r>
              <a:rPr lang="en-US" sz="1600" dirty="0"/>
              <a:t>Video camera on a telescope, data captured by a computer program, time and position from GPS data insertion</a:t>
            </a:r>
          </a:p>
          <a:p>
            <a:pPr lvl="1"/>
            <a:r>
              <a:rPr lang="en-US" sz="1600" dirty="0"/>
              <a:t>Video camera on a telescope, data captured by a DVR, time and position from GPS data insertion</a:t>
            </a:r>
          </a:p>
          <a:p>
            <a:pPr lvl="1"/>
            <a:r>
              <a:rPr lang="en-US" sz="1600" dirty="0"/>
              <a:t>Video camcorder with a long lens, time and position provided in multiple different ways depending on the circumstances</a:t>
            </a:r>
          </a:p>
          <a:p>
            <a:r>
              <a:rPr lang="en-US" sz="1800" dirty="0"/>
              <a:t>Digital camera</a:t>
            </a:r>
          </a:p>
          <a:p>
            <a:pPr lvl="1"/>
            <a:r>
              <a:rPr lang="en-US" sz="1600" dirty="0"/>
              <a:t>Astronomy digital camera on a telescope, data captured to a computer</a:t>
            </a:r>
          </a:p>
          <a:p>
            <a:pPr lvl="2"/>
            <a:r>
              <a:rPr lang="en-US" sz="1600" dirty="0"/>
              <a:t>Some cameras include GPS, others need a means of data annotation</a:t>
            </a:r>
          </a:p>
        </p:txBody>
      </p:sp>
      <p:sp>
        <p:nvSpPr>
          <p:cNvPr id="4" name="Date Placeholder 3">
            <a:extLst>
              <a:ext uri="{FF2B5EF4-FFF2-40B4-BE49-F238E27FC236}">
                <a16:creationId xmlns:a16="http://schemas.microsoft.com/office/drawing/2014/main" id="{5D1959A1-BF95-4A48-A49C-10B619CF653A}"/>
              </a:ext>
            </a:extLst>
          </p:cNvPr>
          <p:cNvSpPr>
            <a:spLocks noGrp="1"/>
          </p:cNvSpPr>
          <p:nvPr>
            <p:ph type="dt" sz="half" idx="10"/>
          </p:nvPr>
        </p:nvSpPr>
        <p:spPr/>
        <p:txBody>
          <a:bodyPr/>
          <a:lstStyle/>
          <a:p>
            <a:pPr>
              <a:defRPr/>
            </a:pPr>
            <a:fld id="{86F098AE-E982-4233-AD98-0A7C073E7424}" type="datetime1">
              <a:rPr lang="en-US" smtClean="0"/>
              <a:t>7/14/2021</a:t>
            </a:fld>
            <a:endParaRPr lang="en-US"/>
          </a:p>
        </p:txBody>
      </p:sp>
      <p:sp>
        <p:nvSpPr>
          <p:cNvPr id="5" name="Slide Number Placeholder 4">
            <a:extLst>
              <a:ext uri="{FF2B5EF4-FFF2-40B4-BE49-F238E27FC236}">
                <a16:creationId xmlns:a16="http://schemas.microsoft.com/office/drawing/2014/main" id="{935F1965-BA38-4606-9A84-085D4A830858}"/>
              </a:ext>
            </a:extLst>
          </p:cNvPr>
          <p:cNvSpPr>
            <a:spLocks noGrp="1"/>
          </p:cNvSpPr>
          <p:nvPr>
            <p:ph type="sldNum" sz="quarter" idx="12"/>
          </p:nvPr>
        </p:nvSpPr>
        <p:spPr/>
        <p:txBody>
          <a:bodyPr/>
          <a:lstStyle/>
          <a:p>
            <a:pPr>
              <a:defRPr/>
            </a:pPr>
            <a:fld id="{E3593522-AFF0-4614-9B16-4173FF731307}" type="slidenum">
              <a:rPr lang="en-US" altLang="en-US" smtClean="0"/>
              <a:pPr>
                <a:defRPr/>
              </a:pPr>
              <a:t>26</a:t>
            </a:fld>
            <a:endParaRPr lang="en-US" altLang="en-US" dirty="0"/>
          </a:p>
        </p:txBody>
      </p:sp>
    </p:spTree>
    <p:extLst>
      <p:ext uri="{BB962C8B-B14F-4D97-AF65-F5344CB8AC3E}">
        <p14:creationId xmlns:p14="http://schemas.microsoft.com/office/powerpoint/2010/main" val="2824955100"/>
      </p:ext>
    </p:extLst>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7C43719-29FF-4388-87B4-F4AF8D1295FC}"/>
              </a:ext>
            </a:extLst>
          </p:cNvPr>
          <p:cNvSpPr>
            <a:spLocks noGrp="1"/>
          </p:cNvSpPr>
          <p:nvPr>
            <p:ph type="title"/>
          </p:nvPr>
        </p:nvSpPr>
        <p:spPr>
          <a:xfrm>
            <a:off x="457200" y="0"/>
            <a:ext cx="8229600" cy="762000"/>
          </a:xfrm>
        </p:spPr>
        <p:txBody>
          <a:bodyPr/>
          <a:lstStyle/>
          <a:p>
            <a:r>
              <a:rPr lang="en-US" altLang="en-US"/>
              <a:t>Occultation Observing Equipment</a:t>
            </a:r>
          </a:p>
        </p:txBody>
      </p:sp>
      <p:sp>
        <p:nvSpPr>
          <p:cNvPr id="4" name="Date Placeholder 3">
            <a:extLst>
              <a:ext uri="{FF2B5EF4-FFF2-40B4-BE49-F238E27FC236}">
                <a16:creationId xmlns:a16="http://schemas.microsoft.com/office/drawing/2014/main" id="{173607CE-3462-4A4E-A70B-3C2FB95A79C4}"/>
              </a:ext>
            </a:extLst>
          </p:cNvPr>
          <p:cNvSpPr>
            <a:spLocks noGrp="1"/>
          </p:cNvSpPr>
          <p:nvPr>
            <p:ph type="dt" sz="quarter" idx="10"/>
          </p:nvPr>
        </p:nvSpPr>
        <p:spPr/>
        <p:txBody>
          <a:bodyPr/>
          <a:lstStyle/>
          <a:p>
            <a:pPr>
              <a:defRPr/>
            </a:pPr>
            <a:fld id="{37D1BE2C-8CEA-4A0E-BA08-4FFF12395B63}" type="datetime1">
              <a:rPr lang="en-US" smtClean="0"/>
              <a:t>7/14/2021</a:t>
            </a:fld>
            <a:endParaRPr lang="en-US"/>
          </a:p>
        </p:txBody>
      </p:sp>
      <p:sp>
        <p:nvSpPr>
          <p:cNvPr id="7172" name="Slide Number Placeholder 4">
            <a:extLst>
              <a:ext uri="{FF2B5EF4-FFF2-40B4-BE49-F238E27FC236}">
                <a16:creationId xmlns:a16="http://schemas.microsoft.com/office/drawing/2014/main" id="{8A481091-7DEF-4E0E-B1C2-6E394D8EFF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2203F4-C7EB-4C8A-B0A6-1EF7B1BF7359}" type="slidenum">
              <a:rPr lang="en-US" altLang="en-US" sz="1200">
                <a:solidFill>
                  <a:srgbClr val="898989"/>
                </a:solidFill>
              </a:rPr>
              <a:pPr>
                <a:spcBef>
                  <a:spcPct val="0"/>
                </a:spcBef>
                <a:buFontTx/>
                <a:buNone/>
              </a:pPr>
              <a:t>27</a:t>
            </a:fld>
            <a:endParaRPr lang="en-US" altLang="en-US" sz="1200">
              <a:solidFill>
                <a:srgbClr val="898989"/>
              </a:solidFill>
            </a:endParaRPr>
          </a:p>
        </p:txBody>
      </p:sp>
      <p:pic>
        <p:nvPicPr>
          <p:cNvPr id="7173" name="Picture 5">
            <a:extLst>
              <a:ext uri="{FF2B5EF4-FFF2-40B4-BE49-F238E27FC236}">
                <a16:creationId xmlns:a16="http://schemas.microsoft.com/office/drawing/2014/main" id="{52717E0E-269C-4168-8CB0-E437085130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7013575" cy="571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4D01FF3-8A48-4F9E-BF96-124299B6BCF3}"/>
              </a:ext>
            </a:extLst>
          </p:cNvPr>
          <p:cNvSpPr txBox="1"/>
          <p:nvPr/>
        </p:nvSpPr>
        <p:spPr>
          <a:xfrm>
            <a:off x="7315200" y="1981200"/>
            <a:ext cx="1524000" cy="3693319"/>
          </a:xfrm>
          <a:prstGeom prst="rect">
            <a:avLst/>
          </a:prstGeom>
          <a:noFill/>
        </p:spPr>
        <p:txBody>
          <a:bodyPr wrap="square" rtlCol="0">
            <a:spAutoFit/>
          </a:bodyPr>
          <a:lstStyle/>
          <a:p>
            <a:r>
              <a:rPr lang="en-US" dirty="0"/>
              <a:t>Example observing set-up with a small video camera on the telescope, a very small Windows computer, and a IOTA VTI for GPS data time and position.</a:t>
            </a:r>
          </a:p>
        </p:txBody>
      </p:sp>
    </p:spTree>
    <p:extLst>
      <p:ext uri="{BB962C8B-B14F-4D97-AF65-F5344CB8AC3E}">
        <p14:creationId xmlns:p14="http://schemas.microsoft.com/office/powerpoint/2010/main" val="408046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FFE973A-C44E-4F2F-9885-3EE114FCC403}"/>
              </a:ext>
            </a:extLst>
          </p:cNvPr>
          <p:cNvSpPr>
            <a:spLocks noGrp="1"/>
          </p:cNvSpPr>
          <p:nvPr>
            <p:ph type="title"/>
          </p:nvPr>
        </p:nvSpPr>
        <p:spPr>
          <a:xfrm>
            <a:off x="457200" y="0"/>
            <a:ext cx="8229600" cy="685800"/>
          </a:xfrm>
        </p:spPr>
        <p:txBody>
          <a:bodyPr/>
          <a:lstStyle/>
          <a:p>
            <a:r>
              <a:rPr lang="en-US" altLang="en-US"/>
              <a:t>Occ2 Recording System</a:t>
            </a:r>
          </a:p>
        </p:txBody>
      </p:sp>
      <p:sp>
        <p:nvSpPr>
          <p:cNvPr id="3" name="Date Placeholder 2">
            <a:extLst>
              <a:ext uri="{FF2B5EF4-FFF2-40B4-BE49-F238E27FC236}">
                <a16:creationId xmlns:a16="http://schemas.microsoft.com/office/drawing/2014/main" id="{5E350968-E784-4D6A-863E-F5F62B745F71}"/>
              </a:ext>
            </a:extLst>
          </p:cNvPr>
          <p:cNvSpPr>
            <a:spLocks noGrp="1"/>
          </p:cNvSpPr>
          <p:nvPr>
            <p:ph type="dt" sz="quarter" idx="10"/>
          </p:nvPr>
        </p:nvSpPr>
        <p:spPr/>
        <p:txBody>
          <a:bodyPr/>
          <a:lstStyle/>
          <a:p>
            <a:pPr>
              <a:defRPr/>
            </a:pPr>
            <a:fld id="{B727D6D1-0D55-4072-8A6D-9AD88511EE54}" type="datetime1">
              <a:rPr lang="en-US" smtClean="0"/>
              <a:t>7/14/2021</a:t>
            </a:fld>
            <a:endParaRPr lang="en-US"/>
          </a:p>
        </p:txBody>
      </p:sp>
      <p:sp>
        <p:nvSpPr>
          <p:cNvPr id="10244" name="Slide Number Placeholder 3">
            <a:extLst>
              <a:ext uri="{FF2B5EF4-FFF2-40B4-BE49-F238E27FC236}">
                <a16:creationId xmlns:a16="http://schemas.microsoft.com/office/drawing/2014/main" id="{CDEC24F0-780A-4E7D-95F5-69B53FA4FC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9382BE-68C1-4A6E-811F-8A1434996ACE}" type="slidenum">
              <a:rPr lang="en-US" altLang="en-US" sz="1200">
                <a:solidFill>
                  <a:srgbClr val="898989"/>
                </a:solidFill>
              </a:rPr>
              <a:pPr>
                <a:spcBef>
                  <a:spcPct val="0"/>
                </a:spcBef>
                <a:buFontTx/>
                <a:buNone/>
              </a:pPr>
              <a:t>28</a:t>
            </a:fld>
            <a:endParaRPr lang="en-US" altLang="en-US" sz="1200">
              <a:solidFill>
                <a:srgbClr val="898989"/>
              </a:solidFill>
            </a:endParaRPr>
          </a:p>
        </p:txBody>
      </p:sp>
      <p:sp>
        <p:nvSpPr>
          <p:cNvPr id="10245" name="TextBox 4">
            <a:extLst>
              <a:ext uri="{FF2B5EF4-FFF2-40B4-BE49-F238E27FC236}">
                <a16:creationId xmlns:a16="http://schemas.microsoft.com/office/drawing/2014/main" id="{E9FD95E0-F23D-45B9-879E-61A19D33FBEB}"/>
              </a:ext>
            </a:extLst>
          </p:cNvPr>
          <p:cNvSpPr txBox="1">
            <a:spLocks noChangeArrowheads="1"/>
          </p:cNvSpPr>
          <p:nvPr/>
        </p:nvSpPr>
        <p:spPr bwMode="auto">
          <a:xfrm>
            <a:off x="3330575" y="2263775"/>
            <a:ext cx="290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t>Labeled picture TBS</a:t>
            </a:r>
          </a:p>
        </p:txBody>
      </p:sp>
      <p:pic>
        <p:nvPicPr>
          <p:cNvPr id="10246" name="Picture 5">
            <a:extLst>
              <a:ext uri="{FF2B5EF4-FFF2-40B4-BE49-F238E27FC236}">
                <a16:creationId xmlns:a16="http://schemas.microsoft.com/office/drawing/2014/main" id="{DA6F95EA-197A-4B55-A452-156BE700CE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7010400" cy="493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65FF6C-C2A1-47BA-8E75-061A2DB593DC}"/>
              </a:ext>
            </a:extLst>
          </p:cNvPr>
          <p:cNvSpPr txBox="1"/>
          <p:nvPr/>
        </p:nvSpPr>
        <p:spPr>
          <a:xfrm>
            <a:off x="7251085" y="1535916"/>
            <a:ext cx="1752600" cy="3970318"/>
          </a:xfrm>
          <a:prstGeom prst="rect">
            <a:avLst/>
          </a:prstGeom>
          <a:noFill/>
        </p:spPr>
        <p:txBody>
          <a:bodyPr wrap="square" rtlCol="0">
            <a:spAutoFit/>
          </a:bodyPr>
          <a:lstStyle/>
          <a:p>
            <a:r>
              <a:rPr lang="en-US" b="1" dirty="0"/>
              <a:t>Data capture to a very small “stick” Windows computer. </a:t>
            </a:r>
          </a:p>
          <a:p>
            <a:endParaRPr lang="en-US" b="1" dirty="0"/>
          </a:p>
          <a:p>
            <a:r>
              <a:rPr lang="en-US" dirty="0"/>
              <a:t>For unattended observation, the monitor and keyboard are removed leaving something that does not resemble a computer. </a:t>
            </a:r>
          </a:p>
        </p:txBody>
      </p:sp>
    </p:spTree>
    <p:extLst>
      <p:ext uri="{BB962C8B-B14F-4D97-AF65-F5344CB8AC3E}">
        <p14:creationId xmlns:p14="http://schemas.microsoft.com/office/powerpoint/2010/main" val="33123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7DC81A-93E3-4DB6-AA7F-F7D0A0F530A8}"/>
              </a:ext>
            </a:extLst>
          </p:cNvPr>
          <p:cNvSpPr>
            <a:spLocks noGrp="1"/>
          </p:cNvSpPr>
          <p:nvPr>
            <p:ph type="dt" sz="quarter" idx="10"/>
          </p:nvPr>
        </p:nvSpPr>
        <p:spPr/>
        <p:txBody>
          <a:bodyPr/>
          <a:lstStyle/>
          <a:p>
            <a:pPr>
              <a:defRPr/>
            </a:pPr>
            <a:fld id="{63DD9F71-9FAA-485B-8E81-9DA9DD663463}" type="datetime1">
              <a:rPr lang="en-US" smtClean="0"/>
              <a:t>7/14/2021</a:t>
            </a:fld>
            <a:endParaRPr lang="en-US"/>
          </a:p>
        </p:txBody>
      </p:sp>
      <p:pic>
        <p:nvPicPr>
          <p:cNvPr id="12291" name="Picture 8" descr="Very Small IOTA VTI DEMO.jpg">
            <a:extLst>
              <a:ext uri="{FF2B5EF4-FFF2-40B4-BE49-F238E27FC236}">
                <a16:creationId xmlns:a16="http://schemas.microsoft.com/office/drawing/2014/main" id="{C621167B-3E63-4848-B240-86256DF988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0960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itle 1">
            <a:extLst>
              <a:ext uri="{FF2B5EF4-FFF2-40B4-BE49-F238E27FC236}">
                <a16:creationId xmlns:a16="http://schemas.microsoft.com/office/drawing/2014/main" id="{A1D48069-1221-440D-9101-CD475B660F44}"/>
              </a:ext>
            </a:extLst>
          </p:cNvPr>
          <p:cNvSpPr>
            <a:spLocks noGrp="1"/>
          </p:cNvSpPr>
          <p:nvPr>
            <p:ph type="title"/>
          </p:nvPr>
        </p:nvSpPr>
        <p:spPr>
          <a:xfrm>
            <a:off x="304800" y="76200"/>
            <a:ext cx="8229600" cy="1782763"/>
          </a:xfrm>
          <a:solidFill>
            <a:schemeClr val="bg1"/>
          </a:solidFill>
        </p:spPr>
        <p:txBody>
          <a:bodyPr/>
          <a:lstStyle/>
          <a:p>
            <a:pPr eaLnBrk="1" hangingPunct="1"/>
            <a:r>
              <a:rPr lang="en-US" altLang="en-US" sz="3600" dirty="0"/>
              <a:t>GPS Video – IOTA VTI</a:t>
            </a:r>
            <a:br>
              <a:rPr lang="en-US" altLang="en-US" sz="3600" dirty="0"/>
            </a:br>
            <a:r>
              <a:rPr lang="en-US" altLang="en-US" sz="3600" dirty="0"/>
              <a:t>Provides accurate (msec) timestamps</a:t>
            </a:r>
            <a:br>
              <a:rPr lang="en-US" altLang="en-US" sz="3600" dirty="0"/>
            </a:br>
            <a:r>
              <a:rPr lang="en-US" altLang="en-US" sz="3600" dirty="0"/>
              <a:t>on every video frame</a:t>
            </a:r>
          </a:p>
        </p:txBody>
      </p:sp>
      <p:sp>
        <p:nvSpPr>
          <p:cNvPr id="2" name="Slide Number Placeholder 1">
            <a:extLst>
              <a:ext uri="{FF2B5EF4-FFF2-40B4-BE49-F238E27FC236}">
                <a16:creationId xmlns:a16="http://schemas.microsoft.com/office/drawing/2014/main" id="{BF2D28CD-6A82-4377-A801-9109C32CEE11}"/>
              </a:ext>
            </a:extLst>
          </p:cNvPr>
          <p:cNvSpPr>
            <a:spLocks noGrp="1"/>
          </p:cNvSpPr>
          <p:nvPr>
            <p:ph type="sldNum" sz="quarter" idx="12"/>
          </p:nvPr>
        </p:nvSpPr>
        <p:spPr/>
        <p:txBody>
          <a:bodyPr/>
          <a:lstStyle/>
          <a:p>
            <a:pPr>
              <a:defRPr/>
            </a:pPr>
            <a:fld id="{E3593522-AFF0-4614-9B16-4173FF731307}" type="slidenum">
              <a:rPr lang="en-US" altLang="en-US" smtClean="0"/>
              <a:pPr>
                <a:defRPr/>
              </a:pPr>
              <a:t>29</a:t>
            </a:fld>
            <a:endParaRPr lang="en-US" altLang="en-US"/>
          </a:p>
        </p:txBody>
      </p:sp>
    </p:spTree>
    <p:extLst>
      <p:ext uri="{BB962C8B-B14F-4D97-AF65-F5344CB8AC3E}">
        <p14:creationId xmlns:p14="http://schemas.microsoft.com/office/powerpoint/2010/main" val="3656764540"/>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5B70-7ACE-4323-9E07-CE72F39450B4}"/>
              </a:ext>
            </a:extLst>
          </p:cNvPr>
          <p:cNvSpPr>
            <a:spLocks noGrp="1"/>
          </p:cNvSpPr>
          <p:nvPr>
            <p:ph type="title"/>
          </p:nvPr>
        </p:nvSpPr>
        <p:spPr>
          <a:xfrm>
            <a:off x="578556" y="1066800"/>
            <a:ext cx="8229600" cy="1143000"/>
          </a:xfrm>
        </p:spPr>
        <p:txBody>
          <a:bodyPr/>
          <a:lstStyle/>
          <a:p>
            <a:pPr algn="ctr"/>
            <a:r>
              <a:rPr lang="en-US" dirty="0"/>
              <a:t>IOTA Members</a:t>
            </a:r>
          </a:p>
        </p:txBody>
      </p:sp>
      <p:sp>
        <p:nvSpPr>
          <p:cNvPr id="3" name="Content Placeholder 2">
            <a:extLst>
              <a:ext uri="{FF2B5EF4-FFF2-40B4-BE49-F238E27FC236}">
                <a16:creationId xmlns:a16="http://schemas.microsoft.com/office/drawing/2014/main" id="{1C9D2685-5358-4658-8595-7EA7F095A8AB}"/>
              </a:ext>
            </a:extLst>
          </p:cNvPr>
          <p:cNvSpPr>
            <a:spLocks noGrp="1"/>
          </p:cNvSpPr>
          <p:nvPr>
            <p:ph idx="1"/>
          </p:nvPr>
        </p:nvSpPr>
        <p:spPr>
          <a:xfrm>
            <a:off x="629063" y="2391018"/>
            <a:ext cx="7919003" cy="3483096"/>
          </a:xfrm>
        </p:spPr>
        <p:txBody>
          <a:bodyPr>
            <a:normAutofit fontScale="92500" lnSpcReduction="20000"/>
          </a:bodyPr>
          <a:lstStyle/>
          <a:p>
            <a:pPr eaLnBrk="1" hangingPunct="1">
              <a:lnSpc>
                <a:spcPct val="110000"/>
              </a:lnSpc>
              <a:spcAft>
                <a:spcPts val="600"/>
              </a:spcAft>
            </a:pPr>
            <a:r>
              <a:rPr lang="en-US" altLang="en-US" b="1" dirty="0"/>
              <a:t>Provide predictions for occultations of stars by asteroids, planets, and the Moon</a:t>
            </a:r>
          </a:p>
          <a:p>
            <a:pPr eaLnBrk="1" hangingPunct="1">
              <a:lnSpc>
                <a:spcPct val="110000"/>
              </a:lnSpc>
              <a:spcAft>
                <a:spcPts val="600"/>
              </a:spcAft>
            </a:pPr>
            <a:r>
              <a:rPr lang="en-US" altLang="en-US" b="1" dirty="0"/>
              <a:t>Encourage and facilitate the observation and measurement of occultations and eclipses, coordinate observing efforts among members and with other observing campaigns</a:t>
            </a:r>
          </a:p>
          <a:p>
            <a:pPr eaLnBrk="1" hangingPunct="1">
              <a:lnSpc>
                <a:spcPct val="110000"/>
              </a:lnSpc>
              <a:spcAft>
                <a:spcPts val="600"/>
              </a:spcAft>
            </a:pPr>
            <a:r>
              <a:rPr lang="en-US" altLang="en-US" b="1" dirty="0"/>
              <a:t>Provide software and information on observing equipment and techniques</a:t>
            </a:r>
          </a:p>
          <a:p>
            <a:pPr eaLnBrk="1" hangingPunct="1">
              <a:lnSpc>
                <a:spcPct val="110000"/>
              </a:lnSpc>
              <a:spcAft>
                <a:spcPts val="600"/>
              </a:spcAft>
            </a:pPr>
            <a:r>
              <a:rPr lang="en-US" altLang="en-US" b="1" dirty="0"/>
              <a:t>Report and publish observations</a:t>
            </a:r>
          </a:p>
          <a:p>
            <a:pPr eaLnBrk="1" hangingPunct="1">
              <a:lnSpc>
                <a:spcPct val="110000"/>
              </a:lnSpc>
              <a:spcAft>
                <a:spcPts val="600"/>
              </a:spcAft>
            </a:pPr>
            <a:r>
              <a:rPr lang="en-US" altLang="en-US" b="1" dirty="0"/>
              <a:t>Teach others observing techniques, software use, data evaluation</a:t>
            </a:r>
          </a:p>
          <a:p>
            <a:pPr eaLnBrk="1" hangingPunct="1">
              <a:lnSpc>
                <a:spcPct val="110000"/>
              </a:lnSpc>
              <a:spcAft>
                <a:spcPts val="600"/>
              </a:spcAft>
            </a:pPr>
            <a:r>
              <a:rPr lang="en-US" altLang="en-US" b="1" dirty="0"/>
              <a:t>Provide equipment and software available nowhere else </a:t>
            </a:r>
          </a:p>
          <a:p>
            <a:pPr marL="0" indent="0">
              <a:buNone/>
            </a:pPr>
            <a:endParaRPr lang="en-US" dirty="0"/>
          </a:p>
        </p:txBody>
      </p:sp>
      <p:sp>
        <p:nvSpPr>
          <p:cNvPr id="4" name="TextBox 3">
            <a:extLst>
              <a:ext uri="{FF2B5EF4-FFF2-40B4-BE49-F238E27FC236}">
                <a16:creationId xmlns:a16="http://schemas.microsoft.com/office/drawing/2014/main" id="{9D2AA6A2-9D7B-473E-93C7-B62A7B426520}"/>
              </a:ext>
            </a:extLst>
          </p:cNvPr>
          <p:cNvSpPr txBox="1"/>
          <p:nvPr/>
        </p:nvSpPr>
        <p:spPr>
          <a:xfrm>
            <a:off x="2133600" y="6019800"/>
            <a:ext cx="3886200" cy="461665"/>
          </a:xfrm>
          <a:prstGeom prst="rect">
            <a:avLst/>
          </a:prstGeom>
          <a:noFill/>
        </p:spPr>
        <p:txBody>
          <a:bodyPr wrap="square" rtlCol="0">
            <a:spAutoFit/>
          </a:bodyPr>
          <a:lstStyle/>
          <a:p>
            <a:r>
              <a:rPr lang="en-US" sz="2400" b="1" dirty="0">
                <a:solidFill>
                  <a:srgbClr val="FF0000"/>
                </a:solidFill>
              </a:rPr>
              <a:t>All of this is Citizen Science!</a:t>
            </a:r>
          </a:p>
        </p:txBody>
      </p:sp>
      <p:sp>
        <p:nvSpPr>
          <p:cNvPr id="5" name="Date Placeholder 4">
            <a:extLst>
              <a:ext uri="{FF2B5EF4-FFF2-40B4-BE49-F238E27FC236}">
                <a16:creationId xmlns:a16="http://schemas.microsoft.com/office/drawing/2014/main" id="{FF306094-2D7E-48CB-B8FC-14B7A94B8533}"/>
              </a:ext>
            </a:extLst>
          </p:cNvPr>
          <p:cNvSpPr>
            <a:spLocks noGrp="1"/>
          </p:cNvSpPr>
          <p:nvPr>
            <p:ph type="dt" sz="half" idx="10"/>
          </p:nvPr>
        </p:nvSpPr>
        <p:spPr/>
        <p:txBody>
          <a:bodyPr/>
          <a:lstStyle/>
          <a:p>
            <a:pPr>
              <a:defRPr/>
            </a:pPr>
            <a:fld id="{4C3C9364-7736-467D-BF0A-C7FFC8953D12}" type="datetime1">
              <a:rPr lang="en-US" smtClean="0"/>
              <a:t>7/14/2021</a:t>
            </a:fld>
            <a:endParaRPr lang="en-US" dirty="0"/>
          </a:p>
        </p:txBody>
      </p:sp>
      <p:sp>
        <p:nvSpPr>
          <p:cNvPr id="6" name="Slide Number Placeholder 5">
            <a:extLst>
              <a:ext uri="{FF2B5EF4-FFF2-40B4-BE49-F238E27FC236}">
                <a16:creationId xmlns:a16="http://schemas.microsoft.com/office/drawing/2014/main" id="{68AECBE2-1C2A-4ECB-A51D-EF88ACD46E47}"/>
              </a:ext>
            </a:extLst>
          </p:cNvPr>
          <p:cNvSpPr>
            <a:spLocks noGrp="1"/>
          </p:cNvSpPr>
          <p:nvPr>
            <p:ph type="sldNum" sz="quarter" idx="12"/>
          </p:nvPr>
        </p:nvSpPr>
        <p:spPr/>
        <p:txBody>
          <a:bodyPr/>
          <a:lstStyle/>
          <a:p>
            <a:pPr>
              <a:defRPr/>
            </a:pPr>
            <a:fld id="{E3593522-AFF0-4614-9B16-4173FF731307}" type="slidenum">
              <a:rPr lang="en-US" altLang="en-US" smtClean="0"/>
              <a:pPr>
                <a:defRPr/>
              </a:pPr>
              <a:t>3</a:t>
            </a:fld>
            <a:endParaRPr lang="en-US" altLang="en-US"/>
          </a:p>
        </p:txBody>
      </p:sp>
    </p:spTree>
    <p:extLst>
      <p:ext uri="{BB962C8B-B14F-4D97-AF65-F5344CB8AC3E}">
        <p14:creationId xmlns:p14="http://schemas.microsoft.com/office/powerpoint/2010/main" val="1327955174"/>
      </p:ext>
    </p:extLst>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3305-E182-433D-9446-6D2406E8B799}"/>
              </a:ext>
            </a:extLst>
          </p:cNvPr>
          <p:cNvSpPr>
            <a:spLocks noGrp="1"/>
          </p:cNvSpPr>
          <p:nvPr>
            <p:ph type="title"/>
          </p:nvPr>
        </p:nvSpPr>
        <p:spPr>
          <a:xfrm>
            <a:off x="356153" y="990600"/>
            <a:ext cx="8229600" cy="1143000"/>
          </a:xfrm>
        </p:spPr>
        <p:txBody>
          <a:bodyPr/>
          <a:lstStyle/>
          <a:p>
            <a:r>
              <a:rPr lang="en-US" dirty="0"/>
              <a:t>Cameras Available in North America</a:t>
            </a:r>
          </a:p>
        </p:txBody>
      </p:sp>
      <p:sp>
        <p:nvSpPr>
          <p:cNvPr id="5" name="Content Placeholder 4">
            <a:extLst>
              <a:ext uri="{FF2B5EF4-FFF2-40B4-BE49-F238E27FC236}">
                <a16:creationId xmlns:a16="http://schemas.microsoft.com/office/drawing/2014/main" id="{F2E6F3C8-BA9C-4815-B7B8-55E2EAE1F500}"/>
              </a:ext>
            </a:extLst>
          </p:cNvPr>
          <p:cNvSpPr>
            <a:spLocks noGrp="1"/>
          </p:cNvSpPr>
          <p:nvPr>
            <p:ph sz="half" idx="1"/>
          </p:nvPr>
        </p:nvSpPr>
        <p:spPr>
          <a:xfrm>
            <a:off x="432353" y="2743200"/>
            <a:ext cx="4038600" cy="2819400"/>
          </a:xfrm>
        </p:spPr>
        <p:txBody>
          <a:bodyPr/>
          <a:lstStyle/>
          <a:p>
            <a:r>
              <a:rPr lang="en-US" sz="2400" dirty="0"/>
              <a:t>Watec 910 HX</a:t>
            </a:r>
          </a:p>
          <a:p>
            <a:pPr lvl="1"/>
            <a:r>
              <a:rPr lang="en-US" sz="2000" dirty="0"/>
              <a:t>More expensive</a:t>
            </a:r>
          </a:p>
          <a:p>
            <a:pPr lvl="1"/>
            <a:r>
              <a:rPr lang="en-US" sz="2000" dirty="0"/>
              <a:t>Order from www.avsupply.com</a:t>
            </a:r>
          </a:p>
          <a:p>
            <a:r>
              <a:rPr lang="en-US" sz="2400" dirty="0"/>
              <a:t>RunCam Night Eagle Astro II</a:t>
            </a:r>
          </a:p>
          <a:p>
            <a:pPr lvl="1"/>
            <a:r>
              <a:rPr lang="en-US" sz="2000" dirty="0"/>
              <a:t>Very inexpensive </a:t>
            </a:r>
          </a:p>
          <a:p>
            <a:pPr lvl="1"/>
            <a:r>
              <a:rPr lang="en-US" sz="2000" dirty="0"/>
              <a:t>Available on occultations.org</a:t>
            </a:r>
          </a:p>
          <a:p>
            <a:endParaRPr lang="en-US" dirty="0"/>
          </a:p>
          <a:p>
            <a:pPr lvl="0"/>
            <a:endParaRPr lang="en-US" dirty="0"/>
          </a:p>
        </p:txBody>
      </p:sp>
      <p:sp>
        <p:nvSpPr>
          <p:cNvPr id="6" name="Content Placeholder 5">
            <a:extLst>
              <a:ext uri="{FF2B5EF4-FFF2-40B4-BE49-F238E27FC236}">
                <a16:creationId xmlns:a16="http://schemas.microsoft.com/office/drawing/2014/main" id="{63F58065-134A-4711-A47E-656FBBC67D5D}"/>
              </a:ext>
            </a:extLst>
          </p:cNvPr>
          <p:cNvSpPr>
            <a:spLocks noGrp="1"/>
          </p:cNvSpPr>
          <p:nvPr>
            <p:ph sz="half" idx="2"/>
          </p:nvPr>
        </p:nvSpPr>
        <p:spPr>
          <a:xfrm>
            <a:off x="4475923" y="2695196"/>
            <a:ext cx="4673047" cy="3657600"/>
          </a:xfrm>
        </p:spPr>
        <p:txBody>
          <a:bodyPr/>
          <a:lstStyle/>
          <a:p>
            <a:r>
              <a:rPr lang="en-US" sz="2400" dirty="0" err="1"/>
              <a:t>Malincam</a:t>
            </a:r>
            <a:r>
              <a:rPr lang="en-US" sz="2400" dirty="0"/>
              <a:t> </a:t>
            </a:r>
          </a:p>
          <a:p>
            <a:pPr lvl="1"/>
            <a:r>
              <a:rPr lang="en-US" sz="2000" dirty="0"/>
              <a:t>Expensive ($800 and higher)</a:t>
            </a:r>
          </a:p>
          <a:p>
            <a:r>
              <a:rPr lang="en-US" sz="2400" dirty="0"/>
              <a:t>QHY174 GPS </a:t>
            </a:r>
          </a:p>
          <a:p>
            <a:pPr lvl="1"/>
            <a:r>
              <a:rPr lang="en-US" sz="2000" dirty="0"/>
              <a:t>More expensive (&gt;$1000) </a:t>
            </a:r>
          </a:p>
          <a:p>
            <a:pPr lvl="1"/>
            <a:r>
              <a:rPr lang="en-US" sz="2000" dirty="0"/>
              <a:t>Best with </a:t>
            </a:r>
            <a:r>
              <a:rPr lang="en-US" sz="2000" dirty="0" err="1"/>
              <a:t>SharpCap</a:t>
            </a:r>
            <a:r>
              <a:rPr lang="en-US" sz="2000" dirty="0"/>
              <a:t> for occultation data capture</a:t>
            </a:r>
          </a:p>
          <a:p>
            <a:pPr lvl="1"/>
            <a:r>
              <a:rPr lang="en-US" sz="2000" dirty="0"/>
              <a:t>Digital camera, data captured directed on a Windows computer with </a:t>
            </a:r>
            <a:r>
              <a:rPr lang="en-US" sz="2000" dirty="0" err="1"/>
              <a:t>SharpCap</a:t>
            </a:r>
            <a:r>
              <a:rPr lang="en-US" sz="2000" dirty="0"/>
              <a:t> or other software</a:t>
            </a:r>
            <a:endParaRPr lang="en-US" dirty="0"/>
          </a:p>
        </p:txBody>
      </p:sp>
      <p:sp>
        <p:nvSpPr>
          <p:cNvPr id="3" name="Date Placeholder 2">
            <a:extLst>
              <a:ext uri="{FF2B5EF4-FFF2-40B4-BE49-F238E27FC236}">
                <a16:creationId xmlns:a16="http://schemas.microsoft.com/office/drawing/2014/main" id="{5C0232FB-CA86-401C-A994-23C11102C592}"/>
              </a:ext>
            </a:extLst>
          </p:cNvPr>
          <p:cNvSpPr>
            <a:spLocks noGrp="1"/>
          </p:cNvSpPr>
          <p:nvPr>
            <p:ph type="dt" sz="half" idx="10"/>
          </p:nvPr>
        </p:nvSpPr>
        <p:spPr/>
        <p:txBody>
          <a:bodyPr/>
          <a:lstStyle/>
          <a:p>
            <a:pPr>
              <a:defRPr/>
            </a:pPr>
            <a:fld id="{112AEFE3-95E2-4F50-B599-E14CE389BD66}" type="datetime1">
              <a:rPr lang="en-US" smtClean="0"/>
              <a:t>7/14/2021</a:t>
            </a:fld>
            <a:endParaRPr lang="en-US"/>
          </a:p>
        </p:txBody>
      </p:sp>
      <p:sp>
        <p:nvSpPr>
          <p:cNvPr id="4" name="Slide Number Placeholder 3">
            <a:extLst>
              <a:ext uri="{FF2B5EF4-FFF2-40B4-BE49-F238E27FC236}">
                <a16:creationId xmlns:a16="http://schemas.microsoft.com/office/drawing/2014/main" id="{6B7031AA-2A64-4659-9FFE-BCA50B1801CB}"/>
              </a:ext>
            </a:extLst>
          </p:cNvPr>
          <p:cNvSpPr>
            <a:spLocks noGrp="1"/>
          </p:cNvSpPr>
          <p:nvPr>
            <p:ph type="sldNum" sz="quarter" idx="12"/>
          </p:nvPr>
        </p:nvSpPr>
        <p:spPr/>
        <p:txBody>
          <a:bodyPr/>
          <a:lstStyle/>
          <a:p>
            <a:fld id="{B6B5CE96-C29B-4F47-B6E3-F040EDB90438}" type="slidenum">
              <a:rPr lang="en-US" altLang="en-US" smtClean="0"/>
              <a:pPr/>
              <a:t>30</a:t>
            </a:fld>
            <a:endParaRPr lang="en-US" altLang="en-US"/>
          </a:p>
        </p:txBody>
      </p:sp>
      <p:sp>
        <p:nvSpPr>
          <p:cNvPr id="7" name="TextBox 6">
            <a:extLst>
              <a:ext uri="{FF2B5EF4-FFF2-40B4-BE49-F238E27FC236}">
                <a16:creationId xmlns:a16="http://schemas.microsoft.com/office/drawing/2014/main" id="{B892B0D3-8F38-421B-B80B-3320CF196735}"/>
              </a:ext>
            </a:extLst>
          </p:cNvPr>
          <p:cNvSpPr txBox="1"/>
          <p:nvPr/>
        </p:nvSpPr>
        <p:spPr>
          <a:xfrm>
            <a:off x="415788" y="2064529"/>
            <a:ext cx="3581400" cy="523220"/>
          </a:xfrm>
          <a:prstGeom prst="rect">
            <a:avLst/>
          </a:prstGeom>
          <a:noFill/>
        </p:spPr>
        <p:txBody>
          <a:bodyPr wrap="square" rtlCol="0">
            <a:spAutoFit/>
          </a:bodyPr>
          <a:lstStyle/>
          <a:p>
            <a:r>
              <a:rPr lang="en-US" sz="2800" dirty="0"/>
              <a:t>Analog Video</a:t>
            </a:r>
          </a:p>
        </p:txBody>
      </p:sp>
      <p:sp>
        <p:nvSpPr>
          <p:cNvPr id="8" name="TextBox 7">
            <a:extLst>
              <a:ext uri="{FF2B5EF4-FFF2-40B4-BE49-F238E27FC236}">
                <a16:creationId xmlns:a16="http://schemas.microsoft.com/office/drawing/2014/main" id="{D099253B-CD0D-4152-AE19-063F70FD7E31}"/>
              </a:ext>
            </a:extLst>
          </p:cNvPr>
          <p:cNvSpPr txBox="1"/>
          <p:nvPr/>
        </p:nvSpPr>
        <p:spPr>
          <a:xfrm>
            <a:off x="4470953" y="2027441"/>
            <a:ext cx="4038600" cy="523220"/>
          </a:xfrm>
          <a:prstGeom prst="rect">
            <a:avLst/>
          </a:prstGeom>
          <a:noFill/>
        </p:spPr>
        <p:txBody>
          <a:bodyPr wrap="square" rtlCol="0">
            <a:spAutoFit/>
          </a:bodyPr>
          <a:lstStyle/>
          <a:p>
            <a:r>
              <a:rPr lang="en-US" sz="2800" dirty="0"/>
              <a:t>Digital Video</a:t>
            </a:r>
          </a:p>
        </p:txBody>
      </p:sp>
    </p:spTree>
    <p:extLst>
      <p:ext uri="{BB962C8B-B14F-4D97-AF65-F5344CB8AC3E}">
        <p14:creationId xmlns:p14="http://schemas.microsoft.com/office/powerpoint/2010/main" val="3888891458"/>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595E-B05B-42D2-AB04-03C4259810B9}"/>
              </a:ext>
            </a:extLst>
          </p:cNvPr>
          <p:cNvSpPr>
            <a:spLocks noGrp="1"/>
          </p:cNvSpPr>
          <p:nvPr>
            <p:ph type="title"/>
          </p:nvPr>
        </p:nvSpPr>
        <p:spPr/>
        <p:txBody>
          <a:bodyPr/>
          <a:lstStyle/>
          <a:p>
            <a:r>
              <a:rPr lang="en-US" dirty="0"/>
              <a:t>Complete Occultation Recording Kit</a:t>
            </a:r>
          </a:p>
        </p:txBody>
      </p:sp>
      <p:pic>
        <p:nvPicPr>
          <p:cNvPr id="7" name="Content Placeholder 6">
            <a:extLst>
              <a:ext uri="{FF2B5EF4-FFF2-40B4-BE49-F238E27FC236}">
                <a16:creationId xmlns:a16="http://schemas.microsoft.com/office/drawing/2014/main" id="{F37D04E3-E5AF-4E3C-A367-EDF1FED46A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97383"/>
            <a:ext cx="5323417" cy="3992563"/>
          </a:xfrm>
        </p:spPr>
      </p:pic>
      <p:sp>
        <p:nvSpPr>
          <p:cNvPr id="4" name="Date Placeholder 3">
            <a:extLst>
              <a:ext uri="{FF2B5EF4-FFF2-40B4-BE49-F238E27FC236}">
                <a16:creationId xmlns:a16="http://schemas.microsoft.com/office/drawing/2014/main" id="{DE0CB015-B02D-4C16-BAA6-7FFC0D1207B0}"/>
              </a:ext>
            </a:extLst>
          </p:cNvPr>
          <p:cNvSpPr>
            <a:spLocks noGrp="1"/>
          </p:cNvSpPr>
          <p:nvPr>
            <p:ph type="dt" sz="half" idx="10"/>
          </p:nvPr>
        </p:nvSpPr>
        <p:spPr/>
        <p:txBody>
          <a:bodyPr/>
          <a:lstStyle/>
          <a:p>
            <a:pPr>
              <a:defRPr/>
            </a:pPr>
            <a:fld id="{E8831BE5-272C-4906-B15B-36AA317A0AA4}" type="datetime1">
              <a:rPr lang="en-US" smtClean="0"/>
              <a:t>7/14/2021</a:t>
            </a:fld>
            <a:endParaRPr lang="en-US" dirty="0"/>
          </a:p>
        </p:txBody>
      </p:sp>
      <p:sp>
        <p:nvSpPr>
          <p:cNvPr id="5" name="Slide Number Placeholder 4">
            <a:extLst>
              <a:ext uri="{FF2B5EF4-FFF2-40B4-BE49-F238E27FC236}">
                <a16:creationId xmlns:a16="http://schemas.microsoft.com/office/drawing/2014/main" id="{D919EC3A-1ACC-479F-B8F7-061BDAE7E1E9}"/>
              </a:ext>
            </a:extLst>
          </p:cNvPr>
          <p:cNvSpPr>
            <a:spLocks noGrp="1"/>
          </p:cNvSpPr>
          <p:nvPr>
            <p:ph type="sldNum" sz="quarter" idx="12"/>
          </p:nvPr>
        </p:nvSpPr>
        <p:spPr/>
        <p:txBody>
          <a:bodyPr/>
          <a:lstStyle/>
          <a:p>
            <a:pPr>
              <a:defRPr/>
            </a:pPr>
            <a:fld id="{E3593522-AFF0-4614-9B16-4173FF731307}" type="slidenum">
              <a:rPr lang="en-US" altLang="en-US" smtClean="0"/>
              <a:pPr>
                <a:defRPr/>
              </a:pPr>
              <a:t>31</a:t>
            </a:fld>
            <a:endParaRPr lang="en-US" altLang="en-US" dirty="0"/>
          </a:p>
        </p:txBody>
      </p:sp>
      <p:sp>
        <p:nvSpPr>
          <p:cNvPr id="8" name="TextBox 7">
            <a:extLst>
              <a:ext uri="{FF2B5EF4-FFF2-40B4-BE49-F238E27FC236}">
                <a16:creationId xmlns:a16="http://schemas.microsoft.com/office/drawing/2014/main" id="{DA0441CD-D77C-40C9-A8C0-E0FA11EEA52E}"/>
              </a:ext>
            </a:extLst>
          </p:cNvPr>
          <p:cNvSpPr txBox="1"/>
          <p:nvPr/>
        </p:nvSpPr>
        <p:spPr>
          <a:xfrm>
            <a:off x="5943600" y="1981200"/>
            <a:ext cx="2817743" cy="4122718"/>
          </a:xfrm>
          <a:prstGeom prst="rect">
            <a:avLst/>
          </a:prstGeom>
          <a:noFill/>
        </p:spPr>
        <p:txBody>
          <a:bodyPr wrap="square" rtlCol="0">
            <a:spAutoFit/>
          </a:bodyPr>
          <a:lstStyle/>
          <a:p>
            <a:r>
              <a:rPr lang="en-US" dirty="0"/>
              <a:t>IOTA offers a complete “ready-to-observe” kit for precision recording. Pricing and ordering information are available at https://occultations.org/observing/recommended-equipment/iota-vti/</a:t>
            </a:r>
          </a:p>
          <a:p>
            <a:r>
              <a:rPr lang="en-US" dirty="0"/>
              <a:t>Various other options besides the full kit are also available, see https://occultations.org/night-eagle-2-pro-astro-edition-ordering-page/</a:t>
            </a:r>
          </a:p>
        </p:txBody>
      </p:sp>
      <p:sp>
        <p:nvSpPr>
          <p:cNvPr id="9" name="TextBox 8">
            <a:extLst>
              <a:ext uri="{FF2B5EF4-FFF2-40B4-BE49-F238E27FC236}">
                <a16:creationId xmlns:a16="http://schemas.microsoft.com/office/drawing/2014/main" id="{B1260678-3E82-4553-9BAB-8023317F4BEE}"/>
              </a:ext>
            </a:extLst>
          </p:cNvPr>
          <p:cNvSpPr txBox="1"/>
          <p:nvPr/>
        </p:nvSpPr>
        <p:spPr>
          <a:xfrm>
            <a:off x="1524000" y="6373949"/>
            <a:ext cx="5638800" cy="369332"/>
          </a:xfrm>
          <a:prstGeom prst="rect">
            <a:avLst/>
          </a:prstGeom>
          <a:noFill/>
        </p:spPr>
        <p:txBody>
          <a:bodyPr wrap="square" rtlCol="0">
            <a:spAutoFit/>
          </a:bodyPr>
          <a:lstStyle/>
          <a:p>
            <a:pPr algn="ctr"/>
            <a:r>
              <a:rPr lang="en-US" i="1" dirty="0"/>
              <a:t>A flyer is available that has further details.</a:t>
            </a:r>
          </a:p>
        </p:txBody>
      </p:sp>
    </p:spTree>
    <p:extLst>
      <p:ext uri="{BB962C8B-B14F-4D97-AF65-F5344CB8AC3E}">
        <p14:creationId xmlns:p14="http://schemas.microsoft.com/office/powerpoint/2010/main" val="3693799476"/>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E5705-AC1E-4B14-B866-B80CAB923B57}"/>
              </a:ext>
            </a:extLst>
          </p:cNvPr>
          <p:cNvSpPr>
            <a:spLocks noGrp="1"/>
          </p:cNvSpPr>
          <p:nvPr>
            <p:ph type="title"/>
          </p:nvPr>
        </p:nvSpPr>
        <p:spPr/>
        <p:txBody>
          <a:bodyPr/>
          <a:lstStyle/>
          <a:p>
            <a:r>
              <a:rPr lang="en-US" dirty="0"/>
              <a:t>Recording Analog Video</a:t>
            </a:r>
          </a:p>
        </p:txBody>
      </p:sp>
      <p:sp>
        <p:nvSpPr>
          <p:cNvPr id="3" name="Content Placeholder 2">
            <a:extLst>
              <a:ext uri="{FF2B5EF4-FFF2-40B4-BE49-F238E27FC236}">
                <a16:creationId xmlns:a16="http://schemas.microsoft.com/office/drawing/2014/main" id="{2A98B155-55CA-4F80-B6E6-3D71B32AF59C}"/>
              </a:ext>
            </a:extLst>
          </p:cNvPr>
          <p:cNvSpPr>
            <a:spLocks noGrp="1"/>
          </p:cNvSpPr>
          <p:nvPr>
            <p:ph idx="1"/>
          </p:nvPr>
        </p:nvSpPr>
        <p:spPr>
          <a:xfrm>
            <a:off x="512222" y="1905000"/>
            <a:ext cx="8153400" cy="3992563"/>
          </a:xfrm>
        </p:spPr>
        <p:txBody>
          <a:bodyPr/>
          <a:lstStyle/>
          <a:p>
            <a:r>
              <a:rPr lang="en-US" dirty="0"/>
              <a:t>All of the software in discussed in this presentation are for Windows OS</a:t>
            </a:r>
          </a:p>
          <a:p>
            <a:r>
              <a:rPr lang="en-US" dirty="0"/>
              <a:t>Analog video camera data digitized with the StarTech SVID2USB232</a:t>
            </a:r>
          </a:p>
          <a:p>
            <a:r>
              <a:rPr lang="en-US" dirty="0"/>
              <a:t>Computers can be any Windows 10</a:t>
            </a:r>
          </a:p>
          <a:p>
            <a:pPr lvl="1"/>
            <a:r>
              <a:rPr lang="en-US" dirty="0"/>
              <a:t>Recommend use of small, inexpensive computers  or tablets for remote use</a:t>
            </a:r>
          </a:p>
          <a:p>
            <a:pPr lvl="1"/>
            <a:r>
              <a:rPr lang="en-US" dirty="0"/>
              <a:t>Most, but not all, of the software will run on Win 7 and 8 OS as well</a:t>
            </a:r>
          </a:p>
          <a:p>
            <a:pPr lvl="1"/>
            <a:r>
              <a:rPr lang="en-US" dirty="0"/>
              <a:t>More information on how to set up a computer for occultation use at occultations.org</a:t>
            </a:r>
          </a:p>
          <a:p>
            <a:r>
              <a:rPr lang="en-US" dirty="0"/>
              <a:t>Portable DVRs are also an option for data capture, but they are becoming less available. If you do not have one, the advice is to use a computer instead</a:t>
            </a:r>
          </a:p>
          <a:p>
            <a:r>
              <a:rPr lang="en-US" dirty="0"/>
              <a:t>Analog video data time stamped by feeding the data through the IOTA VTI on its way to the digitizer and then capture by a computer</a:t>
            </a:r>
          </a:p>
          <a:p>
            <a:endParaRPr lang="en-US" dirty="0"/>
          </a:p>
          <a:p>
            <a:pPr lvl="1"/>
            <a:endParaRPr lang="en-US" dirty="0"/>
          </a:p>
        </p:txBody>
      </p:sp>
      <p:sp>
        <p:nvSpPr>
          <p:cNvPr id="4" name="Date Placeholder 3">
            <a:extLst>
              <a:ext uri="{FF2B5EF4-FFF2-40B4-BE49-F238E27FC236}">
                <a16:creationId xmlns:a16="http://schemas.microsoft.com/office/drawing/2014/main" id="{2E54B11A-3CB7-43DB-877A-B0BFE1116012}"/>
              </a:ext>
            </a:extLst>
          </p:cNvPr>
          <p:cNvSpPr>
            <a:spLocks noGrp="1"/>
          </p:cNvSpPr>
          <p:nvPr>
            <p:ph type="dt" sz="half" idx="10"/>
          </p:nvPr>
        </p:nvSpPr>
        <p:spPr/>
        <p:txBody>
          <a:bodyPr/>
          <a:lstStyle/>
          <a:p>
            <a:pPr>
              <a:defRPr/>
            </a:pPr>
            <a:fld id="{BE13C358-1122-4541-AB13-28047C51C442}" type="datetime1">
              <a:rPr lang="en-US" smtClean="0"/>
              <a:t>7/14/2021</a:t>
            </a:fld>
            <a:endParaRPr lang="en-US"/>
          </a:p>
        </p:txBody>
      </p:sp>
      <p:sp>
        <p:nvSpPr>
          <p:cNvPr id="5" name="Slide Number Placeholder 4">
            <a:extLst>
              <a:ext uri="{FF2B5EF4-FFF2-40B4-BE49-F238E27FC236}">
                <a16:creationId xmlns:a16="http://schemas.microsoft.com/office/drawing/2014/main" id="{3CC9C79F-8255-4008-9977-29BE733D2E28}"/>
              </a:ext>
            </a:extLst>
          </p:cNvPr>
          <p:cNvSpPr>
            <a:spLocks noGrp="1"/>
          </p:cNvSpPr>
          <p:nvPr>
            <p:ph type="sldNum" sz="quarter" idx="12"/>
          </p:nvPr>
        </p:nvSpPr>
        <p:spPr/>
        <p:txBody>
          <a:bodyPr/>
          <a:lstStyle/>
          <a:p>
            <a:pPr>
              <a:defRPr/>
            </a:pPr>
            <a:fld id="{E3593522-AFF0-4614-9B16-4173FF731307}" type="slidenum">
              <a:rPr lang="en-US" altLang="en-US" smtClean="0"/>
              <a:pPr>
                <a:defRPr/>
              </a:pPr>
              <a:t>32</a:t>
            </a:fld>
            <a:endParaRPr lang="en-US" altLang="en-US"/>
          </a:p>
        </p:txBody>
      </p:sp>
    </p:spTree>
    <p:extLst>
      <p:ext uri="{BB962C8B-B14F-4D97-AF65-F5344CB8AC3E}">
        <p14:creationId xmlns:p14="http://schemas.microsoft.com/office/powerpoint/2010/main" val="679738049"/>
      </p:ext>
    </p:extLst>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8DD8-FC10-4764-98EC-534E737F2CE1}"/>
              </a:ext>
            </a:extLst>
          </p:cNvPr>
          <p:cNvSpPr>
            <a:spLocks noGrp="1"/>
          </p:cNvSpPr>
          <p:nvPr>
            <p:ph type="title"/>
          </p:nvPr>
        </p:nvSpPr>
        <p:spPr/>
        <p:txBody>
          <a:bodyPr/>
          <a:lstStyle/>
          <a:p>
            <a:r>
              <a:rPr lang="en-US" dirty="0"/>
              <a:t>Video Capture Software</a:t>
            </a:r>
          </a:p>
        </p:txBody>
      </p:sp>
      <p:sp>
        <p:nvSpPr>
          <p:cNvPr id="3" name="Content Placeholder 2">
            <a:extLst>
              <a:ext uri="{FF2B5EF4-FFF2-40B4-BE49-F238E27FC236}">
                <a16:creationId xmlns:a16="http://schemas.microsoft.com/office/drawing/2014/main" id="{30811296-A5B9-45CD-B367-80F7F2E0E700}"/>
              </a:ext>
            </a:extLst>
          </p:cNvPr>
          <p:cNvSpPr>
            <a:spLocks noGrp="1"/>
          </p:cNvSpPr>
          <p:nvPr>
            <p:ph idx="1"/>
          </p:nvPr>
        </p:nvSpPr>
        <p:spPr>
          <a:xfrm>
            <a:off x="419100" y="1905000"/>
            <a:ext cx="8153400" cy="3992563"/>
          </a:xfrm>
        </p:spPr>
        <p:txBody>
          <a:bodyPr/>
          <a:lstStyle/>
          <a:p>
            <a:r>
              <a:rPr lang="en-US" dirty="0"/>
              <a:t>IOTA Video Capture – analog video</a:t>
            </a:r>
          </a:p>
          <a:p>
            <a:pPr lvl="1"/>
            <a:r>
              <a:rPr lang="en-US" dirty="0"/>
              <a:t>Simple, easy to use, does recording and scheduling for automatic capture</a:t>
            </a:r>
          </a:p>
          <a:p>
            <a:pPr lvl="1"/>
            <a:r>
              <a:rPr lang="en-US" dirty="0"/>
              <a:t>Very complete manual available</a:t>
            </a:r>
          </a:p>
          <a:p>
            <a:r>
              <a:rPr lang="en-US" dirty="0" err="1"/>
              <a:t>Limovie</a:t>
            </a:r>
            <a:r>
              <a:rPr lang="en-US" dirty="0"/>
              <a:t>  - analog video</a:t>
            </a:r>
          </a:p>
          <a:p>
            <a:pPr lvl="1"/>
            <a:r>
              <a:rPr lang="en-US" dirty="0"/>
              <a:t>More complex, has multiple functions</a:t>
            </a:r>
          </a:p>
          <a:p>
            <a:pPr lvl="1"/>
            <a:r>
              <a:rPr lang="en-US" dirty="0"/>
              <a:t>Limited user help available</a:t>
            </a:r>
          </a:p>
          <a:p>
            <a:r>
              <a:rPr lang="en-US" dirty="0"/>
              <a:t>Virtual Dub – analog video</a:t>
            </a:r>
          </a:p>
          <a:p>
            <a:pPr lvl="1"/>
            <a:r>
              <a:rPr lang="en-US" dirty="0"/>
              <a:t>More complex, has multiple functions</a:t>
            </a:r>
          </a:p>
          <a:p>
            <a:r>
              <a:rPr lang="en-US" dirty="0" err="1"/>
              <a:t>SharpCap</a:t>
            </a:r>
            <a:r>
              <a:rPr lang="en-US" dirty="0"/>
              <a:t> – analog and digital video</a:t>
            </a:r>
          </a:p>
          <a:p>
            <a:r>
              <a:rPr lang="en-US" dirty="0"/>
              <a:t>Links for accessing these programs at the end of the presentation</a:t>
            </a:r>
          </a:p>
          <a:p>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249342D6-75F2-4E7F-9DD5-AE0B605ED8C0}"/>
              </a:ext>
            </a:extLst>
          </p:cNvPr>
          <p:cNvSpPr>
            <a:spLocks noGrp="1"/>
          </p:cNvSpPr>
          <p:nvPr>
            <p:ph type="dt" sz="half" idx="10"/>
          </p:nvPr>
        </p:nvSpPr>
        <p:spPr/>
        <p:txBody>
          <a:bodyPr/>
          <a:lstStyle/>
          <a:p>
            <a:pPr>
              <a:defRPr/>
            </a:pPr>
            <a:fld id="{58C1E784-8CE0-4DB2-8F5A-925F6EB7D3CF}" type="datetime1">
              <a:rPr lang="en-US" smtClean="0"/>
              <a:t>7/14/2021</a:t>
            </a:fld>
            <a:endParaRPr lang="en-US" dirty="0"/>
          </a:p>
        </p:txBody>
      </p:sp>
      <p:sp>
        <p:nvSpPr>
          <p:cNvPr id="5" name="Slide Number Placeholder 4">
            <a:extLst>
              <a:ext uri="{FF2B5EF4-FFF2-40B4-BE49-F238E27FC236}">
                <a16:creationId xmlns:a16="http://schemas.microsoft.com/office/drawing/2014/main" id="{2FC78053-2A8E-4DBD-8EED-B5E3738EF723}"/>
              </a:ext>
            </a:extLst>
          </p:cNvPr>
          <p:cNvSpPr>
            <a:spLocks noGrp="1"/>
          </p:cNvSpPr>
          <p:nvPr>
            <p:ph type="sldNum" sz="quarter" idx="12"/>
          </p:nvPr>
        </p:nvSpPr>
        <p:spPr/>
        <p:txBody>
          <a:bodyPr/>
          <a:lstStyle/>
          <a:p>
            <a:pPr>
              <a:defRPr/>
            </a:pPr>
            <a:fld id="{E3593522-AFF0-4614-9B16-4173FF731307}" type="slidenum">
              <a:rPr lang="en-US" altLang="en-US" smtClean="0"/>
              <a:pPr>
                <a:defRPr/>
              </a:pPr>
              <a:t>33</a:t>
            </a:fld>
            <a:endParaRPr lang="en-US" altLang="en-US"/>
          </a:p>
        </p:txBody>
      </p:sp>
    </p:spTree>
    <p:extLst>
      <p:ext uri="{BB962C8B-B14F-4D97-AF65-F5344CB8AC3E}">
        <p14:creationId xmlns:p14="http://schemas.microsoft.com/office/powerpoint/2010/main" val="1528243186"/>
      </p:ext>
    </p:extLst>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4">
            <a:extLst>
              <a:ext uri="{FF2B5EF4-FFF2-40B4-BE49-F238E27FC236}">
                <a16:creationId xmlns:a16="http://schemas.microsoft.com/office/drawing/2014/main" id="{8C889117-F811-4541-A5D4-7399C3FE68C1}"/>
              </a:ext>
            </a:extLst>
          </p:cNvPr>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6D163F-ED4A-4BEA-B263-4C8F1FFF9E87}" type="slidenum">
              <a:rPr lang="en-US" altLang="en-US" sz="1200">
                <a:solidFill>
                  <a:srgbClr val="898989"/>
                </a:solidFill>
              </a:rPr>
              <a:pPr>
                <a:spcBef>
                  <a:spcPct val="0"/>
                </a:spcBef>
                <a:buFontTx/>
                <a:buNone/>
              </a:pPr>
              <a:t>34</a:t>
            </a:fld>
            <a:endParaRPr lang="en-US" altLang="en-US" sz="1200">
              <a:solidFill>
                <a:srgbClr val="898989"/>
              </a:solidFill>
            </a:endParaRPr>
          </a:p>
        </p:txBody>
      </p:sp>
      <p:pic>
        <p:nvPicPr>
          <p:cNvPr id="20484" name="Picture 5">
            <a:extLst>
              <a:ext uri="{FF2B5EF4-FFF2-40B4-BE49-F238E27FC236}">
                <a16:creationId xmlns:a16="http://schemas.microsoft.com/office/drawing/2014/main" id="{4856EBA2-5914-46FF-902B-DD8D0F8E58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7" y="1311620"/>
            <a:ext cx="91440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902BA9E-2986-4750-8E2D-1AB01A9C6723}"/>
              </a:ext>
            </a:extLst>
          </p:cNvPr>
          <p:cNvSpPr txBox="1"/>
          <p:nvPr/>
        </p:nvSpPr>
        <p:spPr>
          <a:xfrm>
            <a:off x="4953000" y="2133600"/>
            <a:ext cx="3505200" cy="461665"/>
          </a:xfrm>
          <a:prstGeom prst="rect">
            <a:avLst/>
          </a:prstGeom>
          <a:noFill/>
        </p:spPr>
        <p:txBody>
          <a:bodyPr wrap="square" rtlCol="0">
            <a:spAutoFit/>
          </a:bodyPr>
          <a:lstStyle/>
          <a:p>
            <a:r>
              <a:rPr lang="en-US" sz="2400" dirty="0">
                <a:solidFill>
                  <a:schemeClr val="accent1">
                    <a:lumMod val="20000"/>
                    <a:lumOff val="80000"/>
                  </a:schemeClr>
                </a:solidFill>
              </a:rPr>
              <a:t>IOTA Video Capture </a:t>
            </a:r>
          </a:p>
        </p:txBody>
      </p:sp>
    </p:spTree>
    <p:extLst>
      <p:ext uri="{BB962C8B-B14F-4D97-AF65-F5344CB8AC3E}">
        <p14:creationId xmlns:p14="http://schemas.microsoft.com/office/powerpoint/2010/main" val="4200791479"/>
      </p:ext>
    </p:extLst>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85D-3F2B-4F5F-A5AC-F35DD62618FD}"/>
              </a:ext>
            </a:extLst>
          </p:cNvPr>
          <p:cNvSpPr>
            <a:spLocks noGrp="1"/>
          </p:cNvSpPr>
          <p:nvPr>
            <p:ph type="title"/>
          </p:nvPr>
        </p:nvSpPr>
        <p:spPr/>
        <p:txBody>
          <a:bodyPr/>
          <a:lstStyle/>
          <a:p>
            <a:r>
              <a:rPr lang="en-US" dirty="0"/>
              <a:t>Occult 4 – Occultation Prediction and Reduction</a:t>
            </a:r>
          </a:p>
        </p:txBody>
      </p:sp>
      <p:sp>
        <p:nvSpPr>
          <p:cNvPr id="3" name="Content Placeholder 2">
            <a:extLst>
              <a:ext uri="{FF2B5EF4-FFF2-40B4-BE49-F238E27FC236}">
                <a16:creationId xmlns:a16="http://schemas.microsoft.com/office/drawing/2014/main" id="{C15F03A4-E0CD-40C6-A08B-D1B9B6E23EDF}"/>
              </a:ext>
            </a:extLst>
          </p:cNvPr>
          <p:cNvSpPr>
            <a:spLocks noGrp="1"/>
          </p:cNvSpPr>
          <p:nvPr>
            <p:ph idx="1"/>
          </p:nvPr>
        </p:nvSpPr>
        <p:spPr>
          <a:xfrm>
            <a:off x="570201" y="2168769"/>
            <a:ext cx="8153400" cy="3992563"/>
          </a:xfrm>
        </p:spPr>
        <p:txBody>
          <a:bodyPr/>
          <a:lstStyle/>
          <a:p>
            <a:r>
              <a:rPr lang="en-US" dirty="0"/>
              <a:t>A centerpiece of modern occultation science </a:t>
            </a:r>
          </a:p>
          <a:p>
            <a:r>
              <a:rPr lang="en-US" dirty="0"/>
              <a:t>Prediction and reduction of lunar occultations</a:t>
            </a:r>
          </a:p>
          <a:p>
            <a:pPr lvl="1"/>
            <a:r>
              <a:rPr lang="en-US" dirty="0"/>
              <a:t>Observers should learn to generate their own lunar occultation predictions and their own data reductions</a:t>
            </a:r>
          </a:p>
          <a:p>
            <a:r>
              <a:rPr lang="en-US" dirty="0"/>
              <a:t>Prediction and reduction of </a:t>
            </a:r>
            <a:r>
              <a:rPr lang="en-US"/>
              <a:t>asteroidal occultations</a:t>
            </a:r>
            <a:endParaRPr lang="en-US" dirty="0"/>
          </a:p>
          <a:p>
            <a:r>
              <a:rPr lang="en-US" dirty="0"/>
              <a:t>Written and maintained by David Herald of Australia</a:t>
            </a:r>
          </a:p>
          <a:p>
            <a:r>
              <a:rPr lang="en-US" dirty="0"/>
              <a:t>A link to access the software is at the end of the presentation.</a:t>
            </a:r>
          </a:p>
          <a:p>
            <a:pPr marL="914400" lvl="2" indent="0">
              <a:buNone/>
            </a:pPr>
            <a:endParaRPr lang="en-US" dirty="0"/>
          </a:p>
          <a:p>
            <a:pPr lvl="1"/>
            <a:endParaRPr lang="en-US" dirty="0"/>
          </a:p>
        </p:txBody>
      </p:sp>
      <p:sp>
        <p:nvSpPr>
          <p:cNvPr id="4" name="Date Placeholder 3">
            <a:extLst>
              <a:ext uri="{FF2B5EF4-FFF2-40B4-BE49-F238E27FC236}">
                <a16:creationId xmlns:a16="http://schemas.microsoft.com/office/drawing/2014/main" id="{A79747C3-2C89-40C2-B6B7-62AAE8FB9909}"/>
              </a:ext>
            </a:extLst>
          </p:cNvPr>
          <p:cNvSpPr>
            <a:spLocks noGrp="1"/>
          </p:cNvSpPr>
          <p:nvPr>
            <p:ph type="dt" sz="half" idx="10"/>
          </p:nvPr>
        </p:nvSpPr>
        <p:spPr/>
        <p:txBody>
          <a:bodyPr/>
          <a:lstStyle/>
          <a:p>
            <a:pPr>
              <a:defRPr/>
            </a:pPr>
            <a:fld id="{B856BBFC-D401-41C1-9FA3-9273684C11D7}" type="datetime1">
              <a:rPr lang="en-US" smtClean="0"/>
              <a:t>7/14/2021</a:t>
            </a:fld>
            <a:endParaRPr lang="en-US" dirty="0"/>
          </a:p>
        </p:txBody>
      </p:sp>
      <p:sp>
        <p:nvSpPr>
          <p:cNvPr id="5" name="Slide Number Placeholder 4">
            <a:extLst>
              <a:ext uri="{FF2B5EF4-FFF2-40B4-BE49-F238E27FC236}">
                <a16:creationId xmlns:a16="http://schemas.microsoft.com/office/drawing/2014/main" id="{8E89D5E0-2F6A-43C2-8703-C590FDCAC16C}"/>
              </a:ext>
            </a:extLst>
          </p:cNvPr>
          <p:cNvSpPr>
            <a:spLocks noGrp="1"/>
          </p:cNvSpPr>
          <p:nvPr>
            <p:ph type="sldNum" sz="quarter" idx="12"/>
          </p:nvPr>
        </p:nvSpPr>
        <p:spPr/>
        <p:txBody>
          <a:bodyPr/>
          <a:lstStyle/>
          <a:p>
            <a:pPr>
              <a:defRPr/>
            </a:pPr>
            <a:fld id="{E3593522-AFF0-4614-9B16-4173FF731307}" type="slidenum">
              <a:rPr lang="en-US" altLang="en-US" smtClean="0"/>
              <a:pPr>
                <a:defRPr/>
              </a:pPr>
              <a:t>35</a:t>
            </a:fld>
            <a:endParaRPr lang="en-US" altLang="en-US"/>
          </a:p>
        </p:txBody>
      </p:sp>
    </p:spTree>
    <p:extLst>
      <p:ext uri="{BB962C8B-B14F-4D97-AF65-F5344CB8AC3E}">
        <p14:creationId xmlns:p14="http://schemas.microsoft.com/office/powerpoint/2010/main" val="2610750893"/>
      </p:ext>
    </p:extLst>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E90B006-898E-4489-8C12-D413C94835C3}"/>
              </a:ext>
            </a:extLst>
          </p:cNvPr>
          <p:cNvSpPr>
            <a:spLocks noGrp="1"/>
          </p:cNvSpPr>
          <p:nvPr>
            <p:ph type="title"/>
          </p:nvPr>
        </p:nvSpPr>
        <p:spPr>
          <a:xfrm>
            <a:off x="7010400" y="1207604"/>
            <a:ext cx="1981200" cy="1524000"/>
          </a:xfrm>
        </p:spPr>
        <p:txBody>
          <a:bodyPr/>
          <a:lstStyle/>
          <a:p>
            <a:r>
              <a:rPr lang="en-US" altLang="en-US" sz="2800" dirty="0"/>
              <a:t>Occult 4 Main Menu</a:t>
            </a:r>
          </a:p>
        </p:txBody>
      </p:sp>
      <p:sp>
        <p:nvSpPr>
          <p:cNvPr id="22531" name="Slide Number Placeholder 4">
            <a:extLst>
              <a:ext uri="{FF2B5EF4-FFF2-40B4-BE49-F238E27FC236}">
                <a16:creationId xmlns:a16="http://schemas.microsoft.com/office/drawing/2014/main" id="{74DBA1FE-E9D8-4913-A0C3-929FFB6422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94076E-F5E9-474A-B86B-5E3563487114}" type="slidenum">
              <a:rPr lang="en-US" altLang="en-US" sz="1200">
                <a:solidFill>
                  <a:srgbClr val="898989"/>
                </a:solidFill>
              </a:rPr>
              <a:pPr>
                <a:spcBef>
                  <a:spcPct val="0"/>
                </a:spcBef>
                <a:buFontTx/>
                <a:buNone/>
              </a:pPr>
              <a:t>36</a:t>
            </a:fld>
            <a:endParaRPr lang="en-US" altLang="en-US" sz="1200">
              <a:solidFill>
                <a:srgbClr val="898989"/>
              </a:solidFill>
            </a:endParaRPr>
          </a:p>
        </p:txBody>
      </p:sp>
      <p:sp>
        <p:nvSpPr>
          <p:cNvPr id="2" name="TextBox 1">
            <a:extLst>
              <a:ext uri="{FF2B5EF4-FFF2-40B4-BE49-F238E27FC236}">
                <a16:creationId xmlns:a16="http://schemas.microsoft.com/office/drawing/2014/main" id="{32639220-B2FB-4EE3-9EFD-85C918D28DA8}"/>
              </a:ext>
            </a:extLst>
          </p:cNvPr>
          <p:cNvSpPr txBox="1"/>
          <p:nvPr/>
        </p:nvSpPr>
        <p:spPr>
          <a:xfrm>
            <a:off x="7044535" y="2673371"/>
            <a:ext cx="1947065" cy="2862322"/>
          </a:xfrm>
          <a:prstGeom prst="rect">
            <a:avLst/>
          </a:prstGeom>
          <a:noFill/>
        </p:spPr>
        <p:txBody>
          <a:bodyPr wrap="square" rtlCol="0">
            <a:spAutoFit/>
          </a:bodyPr>
          <a:lstStyle/>
          <a:p>
            <a:r>
              <a:rPr lang="en-US" dirty="0"/>
              <a:t>Occult is a key part of the occultation prediction and data reduction process. New users can start with Lunar predictions and Lunar observation analysis. </a:t>
            </a:r>
          </a:p>
        </p:txBody>
      </p:sp>
      <p:sp>
        <p:nvSpPr>
          <p:cNvPr id="3" name="Date Placeholder 2">
            <a:extLst>
              <a:ext uri="{FF2B5EF4-FFF2-40B4-BE49-F238E27FC236}">
                <a16:creationId xmlns:a16="http://schemas.microsoft.com/office/drawing/2014/main" id="{F4863D06-D711-4ABB-A262-13EACD56CAAA}"/>
              </a:ext>
            </a:extLst>
          </p:cNvPr>
          <p:cNvSpPr>
            <a:spLocks noGrp="1"/>
          </p:cNvSpPr>
          <p:nvPr>
            <p:ph type="dt" sz="half" idx="10"/>
          </p:nvPr>
        </p:nvSpPr>
        <p:spPr/>
        <p:txBody>
          <a:bodyPr/>
          <a:lstStyle/>
          <a:p>
            <a:pPr>
              <a:defRPr/>
            </a:pPr>
            <a:fld id="{44829388-3D80-4889-A1B6-ECFA30ADD13F}" type="datetime1">
              <a:rPr lang="en-US" smtClean="0"/>
              <a:t>7/14/2021</a:t>
            </a:fld>
            <a:endParaRPr lang="en-US"/>
          </a:p>
        </p:txBody>
      </p:sp>
      <p:pic>
        <p:nvPicPr>
          <p:cNvPr id="5" name="Picture 4">
            <a:extLst>
              <a:ext uri="{FF2B5EF4-FFF2-40B4-BE49-F238E27FC236}">
                <a16:creationId xmlns:a16="http://schemas.microsoft.com/office/drawing/2014/main" id="{3A838B1D-457F-49B7-B3B6-C2E0AA045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6519065" cy="6002972"/>
          </a:xfrm>
          <a:prstGeom prst="rect">
            <a:avLst/>
          </a:prstGeom>
        </p:spPr>
      </p:pic>
    </p:spTree>
    <p:extLst>
      <p:ext uri="{BB962C8B-B14F-4D97-AF65-F5344CB8AC3E}">
        <p14:creationId xmlns:p14="http://schemas.microsoft.com/office/powerpoint/2010/main" val="3163362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3786AB9-B131-45EB-9945-552BDF60826B}"/>
              </a:ext>
            </a:extLst>
          </p:cNvPr>
          <p:cNvSpPr>
            <a:spLocks noGrp="1"/>
          </p:cNvSpPr>
          <p:nvPr>
            <p:ph type="title"/>
          </p:nvPr>
        </p:nvSpPr>
        <p:spPr>
          <a:xfrm>
            <a:off x="23191" y="1219200"/>
            <a:ext cx="9144000" cy="762000"/>
          </a:xfrm>
        </p:spPr>
        <p:txBody>
          <a:bodyPr/>
          <a:lstStyle/>
          <a:p>
            <a:r>
              <a:rPr lang="en-US" altLang="en-US" sz="2400" dirty="0"/>
              <a:t>Occult 4 Total Occultation Predictions for August 4, 2021 for Denver</a:t>
            </a:r>
          </a:p>
        </p:txBody>
      </p:sp>
      <p:sp>
        <p:nvSpPr>
          <p:cNvPr id="28675" name="Slide Number Placeholder 4">
            <a:extLst>
              <a:ext uri="{FF2B5EF4-FFF2-40B4-BE49-F238E27FC236}">
                <a16:creationId xmlns:a16="http://schemas.microsoft.com/office/drawing/2014/main" id="{C3E19600-CA44-4BF9-B4CF-A9EC6C7CFB5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E39A62D-7027-4338-B1ED-956CB3E17650}" type="slidenum">
              <a:rPr lang="en-US" altLang="en-US" sz="1200">
                <a:solidFill>
                  <a:srgbClr val="898989"/>
                </a:solidFill>
              </a:rPr>
              <a:pPr>
                <a:spcBef>
                  <a:spcPct val="0"/>
                </a:spcBef>
                <a:buFontTx/>
                <a:buNone/>
              </a:pPr>
              <a:t>37</a:t>
            </a:fld>
            <a:endParaRPr lang="en-US" altLang="en-US" sz="1200">
              <a:solidFill>
                <a:srgbClr val="898989"/>
              </a:solidFill>
            </a:endParaRPr>
          </a:p>
        </p:txBody>
      </p:sp>
      <p:sp>
        <p:nvSpPr>
          <p:cNvPr id="3" name="Date Placeholder 2">
            <a:extLst>
              <a:ext uri="{FF2B5EF4-FFF2-40B4-BE49-F238E27FC236}">
                <a16:creationId xmlns:a16="http://schemas.microsoft.com/office/drawing/2014/main" id="{2908E89A-9EBF-4A14-AD8F-7BE3F93F27E3}"/>
              </a:ext>
            </a:extLst>
          </p:cNvPr>
          <p:cNvSpPr>
            <a:spLocks noGrp="1"/>
          </p:cNvSpPr>
          <p:nvPr>
            <p:ph type="dt" sz="half" idx="10"/>
          </p:nvPr>
        </p:nvSpPr>
        <p:spPr/>
        <p:txBody>
          <a:bodyPr/>
          <a:lstStyle/>
          <a:p>
            <a:pPr>
              <a:defRPr/>
            </a:pPr>
            <a:fld id="{221A85B2-1C16-43B2-BC23-4E198E82C330}" type="datetime1">
              <a:rPr lang="en-US" smtClean="0"/>
              <a:t>7/14/2021</a:t>
            </a:fld>
            <a:endParaRPr lang="en-US"/>
          </a:p>
        </p:txBody>
      </p:sp>
      <p:pic>
        <p:nvPicPr>
          <p:cNvPr id="5" name="Picture 4">
            <a:extLst>
              <a:ext uri="{FF2B5EF4-FFF2-40B4-BE49-F238E27FC236}">
                <a16:creationId xmlns:a16="http://schemas.microsoft.com/office/drawing/2014/main" id="{B9E7EC81-FF46-41F4-B057-2EDB2B008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827175"/>
            <a:ext cx="9753600" cy="6099251"/>
          </a:xfrm>
          <a:prstGeom prst="rect">
            <a:avLst/>
          </a:prstGeom>
        </p:spPr>
      </p:pic>
    </p:spTree>
    <p:extLst>
      <p:ext uri="{BB962C8B-B14F-4D97-AF65-F5344CB8AC3E}">
        <p14:creationId xmlns:p14="http://schemas.microsoft.com/office/powerpoint/2010/main" val="1198111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E4C9-F1AA-454D-B164-802D8507E93A}"/>
              </a:ext>
            </a:extLst>
          </p:cNvPr>
          <p:cNvSpPr>
            <a:spLocks noGrp="1"/>
          </p:cNvSpPr>
          <p:nvPr>
            <p:ph type="title"/>
          </p:nvPr>
        </p:nvSpPr>
        <p:spPr>
          <a:xfrm>
            <a:off x="381000" y="1219200"/>
            <a:ext cx="8229600" cy="1143000"/>
          </a:xfrm>
        </p:spPr>
        <p:txBody>
          <a:bodyPr/>
          <a:lstStyle/>
          <a:p>
            <a:r>
              <a:rPr lang="en-US" dirty="0"/>
              <a:t>Asteroid, Eclipse, Mutual </a:t>
            </a:r>
            <a:r>
              <a:rPr lang="en-US" dirty="0" err="1"/>
              <a:t>Gallilean</a:t>
            </a:r>
            <a:r>
              <a:rPr lang="en-US" dirty="0"/>
              <a:t> Satellite Events Predictions </a:t>
            </a:r>
          </a:p>
        </p:txBody>
      </p:sp>
      <p:sp>
        <p:nvSpPr>
          <p:cNvPr id="3" name="Content Placeholder 2">
            <a:extLst>
              <a:ext uri="{FF2B5EF4-FFF2-40B4-BE49-F238E27FC236}">
                <a16:creationId xmlns:a16="http://schemas.microsoft.com/office/drawing/2014/main" id="{F39E260B-3798-48D9-8811-70327262FE55}"/>
              </a:ext>
            </a:extLst>
          </p:cNvPr>
          <p:cNvSpPr>
            <a:spLocks noGrp="1"/>
          </p:cNvSpPr>
          <p:nvPr>
            <p:ph idx="1"/>
          </p:nvPr>
        </p:nvSpPr>
        <p:spPr>
          <a:xfrm>
            <a:off x="533400" y="2524814"/>
            <a:ext cx="8153400" cy="3992563"/>
          </a:xfrm>
        </p:spPr>
        <p:txBody>
          <a:bodyPr/>
          <a:lstStyle/>
          <a:p>
            <a:r>
              <a:rPr lang="en-US" dirty="0"/>
              <a:t>Predicting asteroid events is very complex. Most individuals are not expected to generate their own.</a:t>
            </a:r>
          </a:p>
          <a:p>
            <a:r>
              <a:rPr lang="en-US" dirty="0"/>
              <a:t>Predictions for the main belt asteroids are available from coordinators, distributed via </a:t>
            </a:r>
            <a:r>
              <a:rPr lang="en-US" b="1" dirty="0" err="1"/>
              <a:t>Occultwatcher</a:t>
            </a:r>
            <a:r>
              <a:rPr lang="en-US" dirty="0"/>
              <a:t>, the various user groups, newsletters.</a:t>
            </a:r>
          </a:p>
          <a:p>
            <a:r>
              <a:rPr lang="en-US" dirty="0"/>
              <a:t>Special predictions for asteroids which are mission targets, Kuiper Belt objects, small potentially hazardous Earth-crossing objects are also distributed widely</a:t>
            </a:r>
          </a:p>
          <a:p>
            <a:r>
              <a:rPr lang="en-US" dirty="0"/>
              <a:t>Solar and lunar eclipse predictions are readily available to the public</a:t>
            </a:r>
          </a:p>
          <a:p>
            <a:r>
              <a:rPr lang="en-US" dirty="0"/>
              <a:t>All of these are events for which observers are desired, sometimes desperately needed. More observers are always welcomed. </a:t>
            </a:r>
          </a:p>
          <a:p>
            <a:endParaRPr lang="en-US" dirty="0"/>
          </a:p>
          <a:p>
            <a:endParaRPr lang="en-US" dirty="0"/>
          </a:p>
        </p:txBody>
      </p:sp>
      <p:sp>
        <p:nvSpPr>
          <p:cNvPr id="4" name="Date Placeholder 3">
            <a:extLst>
              <a:ext uri="{FF2B5EF4-FFF2-40B4-BE49-F238E27FC236}">
                <a16:creationId xmlns:a16="http://schemas.microsoft.com/office/drawing/2014/main" id="{7EE9799B-2201-4055-B9E4-16D3EA1A7B6E}"/>
              </a:ext>
            </a:extLst>
          </p:cNvPr>
          <p:cNvSpPr>
            <a:spLocks noGrp="1"/>
          </p:cNvSpPr>
          <p:nvPr>
            <p:ph type="dt" sz="half" idx="10"/>
          </p:nvPr>
        </p:nvSpPr>
        <p:spPr/>
        <p:txBody>
          <a:bodyPr/>
          <a:lstStyle/>
          <a:p>
            <a:pPr>
              <a:defRPr/>
            </a:pPr>
            <a:fld id="{798D98AB-FF86-4293-A0BC-1D05C4A30A78}" type="datetime1">
              <a:rPr lang="en-US" smtClean="0"/>
              <a:t>7/14/2021</a:t>
            </a:fld>
            <a:endParaRPr lang="en-US" dirty="0"/>
          </a:p>
        </p:txBody>
      </p:sp>
      <p:sp>
        <p:nvSpPr>
          <p:cNvPr id="5" name="Slide Number Placeholder 4">
            <a:extLst>
              <a:ext uri="{FF2B5EF4-FFF2-40B4-BE49-F238E27FC236}">
                <a16:creationId xmlns:a16="http://schemas.microsoft.com/office/drawing/2014/main" id="{6531C6B2-91F5-4C32-86A6-B0C153900C5E}"/>
              </a:ext>
            </a:extLst>
          </p:cNvPr>
          <p:cNvSpPr>
            <a:spLocks noGrp="1"/>
          </p:cNvSpPr>
          <p:nvPr>
            <p:ph type="sldNum" sz="quarter" idx="12"/>
          </p:nvPr>
        </p:nvSpPr>
        <p:spPr/>
        <p:txBody>
          <a:bodyPr/>
          <a:lstStyle/>
          <a:p>
            <a:pPr>
              <a:defRPr/>
            </a:pPr>
            <a:fld id="{E3593522-AFF0-4614-9B16-4173FF731307}" type="slidenum">
              <a:rPr lang="en-US" altLang="en-US" smtClean="0"/>
              <a:pPr>
                <a:defRPr/>
              </a:pPr>
              <a:t>38</a:t>
            </a:fld>
            <a:endParaRPr lang="en-US" altLang="en-US"/>
          </a:p>
        </p:txBody>
      </p:sp>
    </p:spTree>
    <p:extLst>
      <p:ext uri="{BB962C8B-B14F-4D97-AF65-F5344CB8AC3E}">
        <p14:creationId xmlns:p14="http://schemas.microsoft.com/office/powerpoint/2010/main" val="3828753783"/>
      </p:ext>
    </p:extLst>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45341C57-A16B-451B-9B7E-AF5E21F28F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87" y="1143000"/>
            <a:ext cx="897255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0E993079-9CCC-4AD0-926D-C74EB17B1B26}"/>
              </a:ext>
            </a:extLst>
          </p:cNvPr>
          <p:cNvSpPr>
            <a:spLocks noGrp="1"/>
          </p:cNvSpPr>
          <p:nvPr>
            <p:ph type="title"/>
          </p:nvPr>
        </p:nvSpPr>
        <p:spPr>
          <a:xfrm>
            <a:off x="990600" y="2951024"/>
            <a:ext cx="4343400" cy="579438"/>
          </a:xfrm>
          <a:solidFill>
            <a:schemeClr val="bg1"/>
          </a:solidFill>
        </p:spPr>
        <p:txBody>
          <a:bodyPr/>
          <a:lstStyle/>
          <a:p>
            <a:r>
              <a:rPr lang="en-US" altLang="en-US" sz="2800" dirty="0"/>
              <a:t>Occult Watcher (for asteroidal &amp; TNO events)</a:t>
            </a:r>
          </a:p>
        </p:txBody>
      </p:sp>
      <p:sp>
        <p:nvSpPr>
          <p:cNvPr id="4" name="Date Placeholder 3">
            <a:extLst>
              <a:ext uri="{FF2B5EF4-FFF2-40B4-BE49-F238E27FC236}">
                <a16:creationId xmlns:a16="http://schemas.microsoft.com/office/drawing/2014/main" id="{E00391DC-D6B0-4910-8CF6-726F1B313FA2}"/>
              </a:ext>
            </a:extLst>
          </p:cNvPr>
          <p:cNvSpPr>
            <a:spLocks noGrp="1"/>
          </p:cNvSpPr>
          <p:nvPr>
            <p:ph type="dt" sz="quarter" idx="10"/>
          </p:nvPr>
        </p:nvSpPr>
        <p:spPr/>
        <p:txBody>
          <a:bodyPr/>
          <a:lstStyle/>
          <a:p>
            <a:pPr>
              <a:defRPr/>
            </a:pPr>
            <a:fld id="{93A18B5D-2D9A-4BE8-9570-FB611A946728}" type="datetime1">
              <a:rPr lang="en-US" smtClean="0"/>
              <a:t>7/14/2021</a:t>
            </a:fld>
            <a:endParaRPr lang="en-US"/>
          </a:p>
        </p:txBody>
      </p:sp>
      <p:sp>
        <p:nvSpPr>
          <p:cNvPr id="24581" name="Slide Number Placeholder 4">
            <a:extLst>
              <a:ext uri="{FF2B5EF4-FFF2-40B4-BE49-F238E27FC236}">
                <a16:creationId xmlns:a16="http://schemas.microsoft.com/office/drawing/2014/main" id="{ACE9009D-F368-4755-9248-CED30BFDC9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8FFE0C-71BA-4A24-AFEA-C7F8983634FE}" type="slidenum">
              <a:rPr lang="en-US" altLang="en-US" sz="1200">
                <a:solidFill>
                  <a:srgbClr val="898989"/>
                </a:solidFill>
              </a:rPr>
              <a:pPr>
                <a:spcBef>
                  <a:spcPct val="0"/>
                </a:spcBef>
                <a:buFontTx/>
                <a:buNone/>
              </a:pPr>
              <a:t>39</a:t>
            </a:fld>
            <a:endParaRPr lang="en-US" altLang="en-US" sz="1200">
              <a:solidFill>
                <a:srgbClr val="898989"/>
              </a:solidFill>
            </a:endParaRPr>
          </a:p>
        </p:txBody>
      </p:sp>
      <p:sp>
        <p:nvSpPr>
          <p:cNvPr id="24582" name="TextBox 2">
            <a:extLst>
              <a:ext uri="{FF2B5EF4-FFF2-40B4-BE49-F238E27FC236}">
                <a16:creationId xmlns:a16="http://schemas.microsoft.com/office/drawing/2014/main" id="{761F57BA-3A5A-49C5-B382-5B2A54CCFF2F}"/>
              </a:ext>
            </a:extLst>
          </p:cNvPr>
          <p:cNvSpPr txBox="1">
            <a:spLocks noChangeArrowheads="1"/>
          </p:cNvSpPr>
          <p:nvPr/>
        </p:nvSpPr>
        <p:spPr bwMode="auto">
          <a:xfrm>
            <a:off x="990600" y="3581400"/>
            <a:ext cx="4246562" cy="369888"/>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dirty="0">
                <a:solidFill>
                  <a:srgbClr val="FF0000"/>
                </a:solidFill>
              </a:rPr>
              <a:t>http://www.occultwatcher.net/publish.htm</a:t>
            </a:r>
          </a:p>
        </p:txBody>
      </p:sp>
    </p:spTree>
    <p:extLst>
      <p:ext uri="{BB962C8B-B14F-4D97-AF65-F5344CB8AC3E}">
        <p14:creationId xmlns:p14="http://schemas.microsoft.com/office/powerpoint/2010/main" val="366387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6251D5BD-C60D-4803-895F-3212ED8BCB13}"/>
              </a:ext>
            </a:extLst>
          </p:cNvPr>
          <p:cNvSpPr txBox="1">
            <a:spLocks noChangeArrowheads="1"/>
          </p:cNvSpPr>
          <p:nvPr/>
        </p:nvSpPr>
        <p:spPr bwMode="auto">
          <a:xfrm>
            <a:off x="0" y="1524000"/>
            <a:ext cx="8686800" cy="461963"/>
          </a:xfrm>
          <a:prstGeom prst="rect">
            <a:avLst/>
          </a:prstGeom>
          <a:solidFill>
            <a:schemeClr val="accent1">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400" b="1" dirty="0"/>
              <a:t>Giant aperture not required for observing asteroid occultations -</a:t>
            </a:r>
            <a:endParaRPr lang="en-US" altLang="en-US" sz="1800" dirty="0"/>
          </a:p>
        </p:txBody>
      </p:sp>
      <p:pic>
        <p:nvPicPr>
          <p:cNvPr id="19459" name="Picture 5">
            <a:extLst>
              <a:ext uri="{FF2B5EF4-FFF2-40B4-BE49-F238E27FC236}">
                <a16:creationId xmlns:a16="http://schemas.microsoft.com/office/drawing/2014/main" id="{71E9BBB4-5B13-41DD-8DBB-BC7A571B2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1336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All_2_small.png">
            <a:extLst>
              <a:ext uri="{FF2B5EF4-FFF2-40B4-BE49-F238E27FC236}">
                <a16:creationId xmlns:a16="http://schemas.microsoft.com/office/drawing/2014/main" id="{06323492-1365-459E-B3A9-05EE6600B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513" y="3352800"/>
            <a:ext cx="2878137"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6">
            <a:extLst>
              <a:ext uri="{FF2B5EF4-FFF2-40B4-BE49-F238E27FC236}">
                <a16:creationId xmlns:a16="http://schemas.microsoft.com/office/drawing/2014/main" id="{A7398EA1-AA3A-4B35-9050-CD85C39583BA}"/>
              </a:ext>
            </a:extLst>
          </p:cNvPr>
          <p:cNvSpPr txBox="1">
            <a:spLocks noChangeArrowheads="1"/>
          </p:cNvSpPr>
          <p:nvPr/>
        </p:nvSpPr>
        <p:spPr bwMode="auto">
          <a:xfrm>
            <a:off x="2590800" y="2317750"/>
            <a:ext cx="6477000" cy="461963"/>
          </a:xfrm>
          <a:prstGeom prst="rect">
            <a:avLst/>
          </a:prstGeom>
          <a:solidFill>
            <a:schemeClr val="accent2">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400" b="1" dirty="0"/>
              <a:t>You Only Need To See The Star - Not the Asteroid!</a:t>
            </a:r>
          </a:p>
        </p:txBody>
      </p:sp>
      <p:sp>
        <p:nvSpPr>
          <p:cNvPr id="7174" name="TextBox 7">
            <a:extLst>
              <a:ext uri="{FF2B5EF4-FFF2-40B4-BE49-F238E27FC236}">
                <a16:creationId xmlns:a16="http://schemas.microsoft.com/office/drawing/2014/main" id="{6EA6B6DF-D2C1-485B-8A39-8B2CB21DE96B}"/>
              </a:ext>
            </a:extLst>
          </p:cNvPr>
          <p:cNvSpPr txBox="1">
            <a:spLocks noChangeArrowheads="1"/>
          </p:cNvSpPr>
          <p:nvPr/>
        </p:nvSpPr>
        <p:spPr bwMode="auto">
          <a:xfrm>
            <a:off x="284163" y="3295650"/>
            <a:ext cx="3678237" cy="369888"/>
          </a:xfrm>
          <a:prstGeom prst="rect">
            <a:avLst/>
          </a:prstGeom>
          <a:solidFill>
            <a:schemeClr val="accent3">
              <a:lumMod val="20000"/>
              <a:lumOff val="80000"/>
            </a:schemeClr>
          </a:solidFill>
          <a:ln w="9525">
            <a:solidFill>
              <a:schemeClr val="accent1">
                <a:lumMod val="20000"/>
                <a:lumOff val="80000"/>
              </a:schemeClr>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dirty="0">
                <a:latin typeface="Arial" panose="020B0604020202020204" pitchFamily="34" charset="0"/>
              </a:rPr>
              <a:t>50mm objective to magnitude 9.0</a:t>
            </a:r>
            <a:endParaRPr lang="en-US" altLang="en-US" sz="1800" dirty="0"/>
          </a:p>
        </p:txBody>
      </p:sp>
      <p:sp>
        <p:nvSpPr>
          <p:cNvPr id="7175" name="TextBox 8">
            <a:extLst>
              <a:ext uri="{FF2B5EF4-FFF2-40B4-BE49-F238E27FC236}">
                <a16:creationId xmlns:a16="http://schemas.microsoft.com/office/drawing/2014/main" id="{788C4AF3-0261-44AB-97A9-8DD484CA3FD8}"/>
              </a:ext>
            </a:extLst>
          </p:cNvPr>
          <p:cNvSpPr txBox="1">
            <a:spLocks noChangeArrowheads="1"/>
          </p:cNvSpPr>
          <p:nvPr/>
        </p:nvSpPr>
        <p:spPr bwMode="auto">
          <a:xfrm>
            <a:off x="5105400" y="3013075"/>
            <a:ext cx="3863975" cy="369888"/>
          </a:xfrm>
          <a:prstGeom prst="rect">
            <a:avLst/>
          </a:prstGeom>
          <a:solidFill>
            <a:schemeClr val="accent3">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dirty="0">
                <a:latin typeface="Arial" panose="020B0604020202020204" pitchFamily="34" charset="0"/>
              </a:rPr>
              <a:t>120mm objective to magnitude 12.5</a:t>
            </a:r>
          </a:p>
        </p:txBody>
      </p:sp>
    </p:spTree>
  </p:cSld>
  <p:clrMapOvr>
    <a:masterClrMapping/>
  </p:clrMapOvr>
  <p:transition spd="slow">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9CF6FA5-15E0-4337-B824-5F70C66DF78F}"/>
              </a:ext>
            </a:extLst>
          </p:cNvPr>
          <p:cNvSpPr>
            <a:spLocks noGrp="1"/>
          </p:cNvSpPr>
          <p:nvPr>
            <p:ph/>
          </p:nvPr>
        </p:nvSpPr>
        <p:spPr>
          <a:xfrm>
            <a:off x="304800" y="2057401"/>
            <a:ext cx="8229600" cy="2057399"/>
          </a:xfrm>
        </p:spPr>
        <p:txBody>
          <a:bodyPr/>
          <a:lstStyle/>
          <a:p>
            <a:r>
              <a:rPr lang="en-US" sz="2000" dirty="0"/>
              <a:t>Small 780m asteroid with an even smaller moon, 160m </a:t>
            </a:r>
            <a:r>
              <a:rPr lang="en-US" sz="2000" dirty="0" err="1"/>
              <a:t>Dimorphos</a:t>
            </a:r>
            <a:endParaRPr lang="en-US" sz="2000" dirty="0"/>
          </a:p>
          <a:p>
            <a:pPr lvl="1"/>
            <a:r>
              <a:rPr lang="en-US" sz="1800" dirty="0"/>
              <a:t>Passes close to Earth but not a threat </a:t>
            </a:r>
          </a:p>
          <a:p>
            <a:pPr lvl="1"/>
            <a:r>
              <a:rPr lang="en-US" sz="1800" dirty="0"/>
              <a:t>Considered potentially hazardous</a:t>
            </a:r>
          </a:p>
          <a:p>
            <a:pPr lvl="1"/>
            <a:r>
              <a:rPr lang="en-US" sz="1800" dirty="0"/>
              <a:t>NASA's Double Asteroid Redirection Test (DART) mission, launching 2021, to impact </a:t>
            </a:r>
            <a:r>
              <a:rPr lang="en-US" sz="1800" dirty="0" err="1"/>
              <a:t>Dimorphos</a:t>
            </a:r>
            <a:r>
              <a:rPr lang="en-US" sz="1800" dirty="0"/>
              <a:t> in late September 2022</a:t>
            </a:r>
          </a:p>
          <a:p>
            <a:r>
              <a:rPr lang="en-US" sz="2000" dirty="0"/>
              <a:t>Multiple occultations predicted for North America in 2022</a:t>
            </a:r>
          </a:p>
          <a:p>
            <a:pPr lvl="1"/>
            <a:endParaRPr lang="en-US" dirty="0"/>
          </a:p>
        </p:txBody>
      </p:sp>
      <p:sp>
        <p:nvSpPr>
          <p:cNvPr id="3" name="Date Placeholder 2">
            <a:extLst>
              <a:ext uri="{FF2B5EF4-FFF2-40B4-BE49-F238E27FC236}">
                <a16:creationId xmlns:a16="http://schemas.microsoft.com/office/drawing/2014/main" id="{21E46A9C-E4C3-47B8-AD58-97E8521C575D}"/>
              </a:ext>
            </a:extLst>
          </p:cNvPr>
          <p:cNvSpPr>
            <a:spLocks noGrp="1"/>
          </p:cNvSpPr>
          <p:nvPr>
            <p:ph type="dt" sz="half" idx="10"/>
          </p:nvPr>
        </p:nvSpPr>
        <p:spPr/>
        <p:txBody>
          <a:bodyPr/>
          <a:lstStyle/>
          <a:p>
            <a:pPr>
              <a:defRPr/>
            </a:pPr>
            <a:fld id="{7D6F8283-53D7-456A-ACAA-E3ED7C568280}" type="datetime1">
              <a:rPr lang="en-US" smtClean="0"/>
              <a:t>7/14/2021</a:t>
            </a:fld>
            <a:endParaRPr lang="en-US"/>
          </a:p>
        </p:txBody>
      </p:sp>
      <p:sp>
        <p:nvSpPr>
          <p:cNvPr id="4" name="Slide Number Placeholder 3">
            <a:extLst>
              <a:ext uri="{FF2B5EF4-FFF2-40B4-BE49-F238E27FC236}">
                <a16:creationId xmlns:a16="http://schemas.microsoft.com/office/drawing/2014/main" id="{3A53CB7C-259C-442B-9FB5-6FCC6C032468}"/>
              </a:ext>
            </a:extLst>
          </p:cNvPr>
          <p:cNvSpPr>
            <a:spLocks noGrp="1"/>
          </p:cNvSpPr>
          <p:nvPr>
            <p:ph type="sldNum" sz="quarter" idx="12"/>
          </p:nvPr>
        </p:nvSpPr>
        <p:spPr/>
        <p:txBody>
          <a:bodyPr/>
          <a:lstStyle/>
          <a:p>
            <a:fld id="{B6B5CE96-C29B-4F47-B6E3-F040EDB90438}" type="slidenum">
              <a:rPr lang="en-US" altLang="en-US" smtClean="0"/>
              <a:pPr/>
              <a:t>40</a:t>
            </a:fld>
            <a:endParaRPr lang="en-US" altLang="en-US"/>
          </a:p>
        </p:txBody>
      </p:sp>
      <p:sp>
        <p:nvSpPr>
          <p:cNvPr id="2" name="Title 1">
            <a:extLst>
              <a:ext uri="{FF2B5EF4-FFF2-40B4-BE49-F238E27FC236}">
                <a16:creationId xmlns:a16="http://schemas.microsoft.com/office/drawing/2014/main" id="{5DA8DE27-9AEA-412B-BD77-AB8A176F1CBB}"/>
              </a:ext>
            </a:extLst>
          </p:cNvPr>
          <p:cNvSpPr>
            <a:spLocks noGrp="1"/>
          </p:cNvSpPr>
          <p:nvPr>
            <p:ph type="title" idx="4294967295"/>
          </p:nvPr>
        </p:nvSpPr>
        <p:spPr>
          <a:xfrm>
            <a:off x="228600" y="1295400"/>
            <a:ext cx="8229600" cy="533400"/>
          </a:xfrm>
        </p:spPr>
        <p:txBody>
          <a:bodyPr/>
          <a:lstStyle/>
          <a:p>
            <a:r>
              <a:rPr lang="en-US" dirty="0"/>
              <a:t>(56803) Didymos</a:t>
            </a:r>
          </a:p>
        </p:txBody>
      </p:sp>
      <p:sp>
        <p:nvSpPr>
          <p:cNvPr id="7" name="TextBox 6">
            <a:extLst>
              <a:ext uri="{FF2B5EF4-FFF2-40B4-BE49-F238E27FC236}">
                <a16:creationId xmlns:a16="http://schemas.microsoft.com/office/drawing/2014/main" id="{02D2181D-A9FD-49BD-8D07-09BBFF92105F}"/>
              </a:ext>
            </a:extLst>
          </p:cNvPr>
          <p:cNvSpPr txBox="1"/>
          <p:nvPr/>
        </p:nvSpPr>
        <p:spPr>
          <a:xfrm>
            <a:off x="152400" y="4263469"/>
            <a:ext cx="6172200" cy="2092881"/>
          </a:xfrm>
          <a:prstGeom prst="rect">
            <a:avLst/>
          </a:prstGeom>
          <a:noFill/>
        </p:spPr>
        <p:txBody>
          <a:bodyPr wrap="square" rtlCol="0">
            <a:spAutoFit/>
          </a:bodyPr>
          <a:lstStyle/>
          <a:p>
            <a:pPr lvl="1"/>
            <a:r>
              <a:rPr lang="en-US" sz="1400" b="1" dirty="0">
                <a:latin typeface="Courier New" panose="02070309020205020404" pitchFamily="49" charset="0"/>
                <a:cs typeface="Courier New" panose="02070309020205020404" pitchFamily="49" charset="0"/>
              </a:rPr>
              <a:t>Star   max.</a:t>
            </a:r>
          </a:p>
          <a:p>
            <a:pPr lvl="1"/>
            <a:r>
              <a:rPr lang="en-US" sz="1400" b="1" dirty="0">
                <a:latin typeface="Courier New" panose="02070309020205020404" pitchFamily="49" charset="0"/>
                <a:cs typeface="Courier New" panose="02070309020205020404" pitchFamily="49" charset="0"/>
              </a:rPr>
              <a:t>Date         mag.   dur.  Area</a:t>
            </a:r>
          </a:p>
          <a:p>
            <a:pPr lvl="1"/>
            <a:r>
              <a:rPr lang="en-US" sz="1400" b="1" dirty="0">
                <a:latin typeface="Courier New" panose="02070309020205020404" pitchFamily="49" charset="0"/>
                <a:cs typeface="Courier New" panose="02070309020205020404" pitchFamily="49" charset="0"/>
              </a:rPr>
              <a:t>2022 May 24  12.7  0.07s  s. USA</a:t>
            </a:r>
          </a:p>
          <a:p>
            <a:pPr lvl="1"/>
            <a:r>
              <a:rPr lang="en-US" sz="1400" b="1" dirty="0">
                <a:latin typeface="Courier New" panose="02070309020205020404" pitchFamily="49" charset="0"/>
                <a:cs typeface="Courier New" panose="02070309020205020404" pitchFamily="49" charset="0"/>
              </a:rPr>
              <a:t>2022 Jul 24  11.7  0.19s  s. Alberta to Georgia, USA</a:t>
            </a:r>
          </a:p>
          <a:p>
            <a:pPr lvl="1"/>
            <a:r>
              <a:rPr lang="en-US" sz="1400" b="1" dirty="0">
                <a:latin typeface="Courier New" panose="02070309020205020404" pitchFamily="49" charset="0"/>
                <a:cs typeface="Courier New" panose="02070309020205020404" pitchFamily="49" charset="0"/>
              </a:rPr>
              <a:t>2022 Aug  3  11.5  0.21s  San Diego to Brazil</a:t>
            </a:r>
          </a:p>
          <a:p>
            <a:pPr lvl="1"/>
            <a:r>
              <a:rPr lang="en-US" sz="1400" b="1" dirty="0">
                <a:latin typeface="Courier New" panose="02070309020205020404" pitchFamily="49" charset="0"/>
                <a:cs typeface="Courier New" panose="02070309020205020404" pitchFamily="49" charset="0"/>
              </a:rPr>
              <a:t>2022 Aug 11  12.4  0.21s  </a:t>
            </a:r>
            <a:r>
              <a:rPr lang="en-US" sz="1400" b="1" dirty="0" err="1">
                <a:latin typeface="Courier New" panose="02070309020205020404" pitchFamily="49" charset="0"/>
                <a:cs typeface="Courier New" panose="02070309020205020404" pitchFamily="49" charset="0"/>
              </a:rPr>
              <a:t>s.w.</a:t>
            </a:r>
            <a:r>
              <a:rPr lang="en-US" sz="1400" b="1" dirty="0">
                <a:latin typeface="Courier New" panose="02070309020205020404" pitchFamily="49" charset="0"/>
                <a:cs typeface="Courier New" panose="02070309020205020404" pitchFamily="49" charset="0"/>
              </a:rPr>
              <a:t> USA to n. Brazil</a:t>
            </a:r>
          </a:p>
          <a:p>
            <a:pPr lvl="1"/>
            <a:r>
              <a:rPr lang="en-US" sz="1400" b="1" dirty="0">
                <a:latin typeface="Courier New" panose="02070309020205020404" pitchFamily="49" charset="0"/>
                <a:cs typeface="Courier New" panose="02070309020205020404" pitchFamily="49" charset="0"/>
              </a:rPr>
              <a:t>2022 Aug 23  11.9  0.21s  w. Montana to n. Brazil</a:t>
            </a:r>
          </a:p>
          <a:p>
            <a:pPr lvl="1"/>
            <a:r>
              <a:rPr lang="en-US" sz="1400" b="1" dirty="0">
                <a:latin typeface="Courier New" panose="02070309020205020404" pitchFamily="49" charset="0"/>
                <a:cs typeface="Courier New" panose="02070309020205020404" pitchFamily="49" charset="0"/>
              </a:rPr>
              <a:t>2022 Sep  3  10.4  0.19s  n. Mexico to s. Texas</a:t>
            </a:r>
          </a:p>
          <a:p>
            <a:endParaRPr lang="en-US" dirty="0"/>
          </a:p>
        </p:txBody>
      </p:sp>
      <p:sp>
        <p:nvSpPr>
          <p:cNvPr id="8" name="TextBox 7">
            <a:extLst>
              <a:ext uri="{FF2B5EF4-FFF2-40B4-BE49-F238E27FC236}">
                <a16:creationId xmlns:a16="http://schemas.microsoft.com/office/drawing/2014/main" id="{C9907588-D281-4E4D-943E-120291E2DDC2}"/>
              </a:ext>
            </a:extLst>
          </p:cNvPr>
          <p:cNvSpPr txBox="1"/>
          <p:nvPr/>
        </p:nvSpPr>
        <p:spPr>
          <a:xfrm>
            <a:off x="6553200" y="4419600"/>
            <a:ext cx="2438400" cy="1477328"/>
          </a:xfrm>
          <a:prstGeom prst="rect">
            <a:avLst/>
          </a:prstGeom>
          <a:solidFill>
            <a:schemeClr val="accent1">
              <a:lumMod val="20000"/>
              <a:lumOff val="80000"/>
            </a:schemeClr>
          </a:solidFill>
          <a:ln>
            <a:solidFill>
              <a:schemeClr val="tx2">
                <a:lumMod val="60000"/>
                <a:lumOff val="40000"/>
              </a:schemeClr>
            </a:solidFill>
          </a:ln>
        </p:spPr>
        <p:txBody>
          <a:bodyPr wrap="square" rtlCol="0">
            <a:spAutoFit/>
          </a:bodyPr>
          <a:lstStyle/>
          <a:p>
            <a:r>
              <a:rPr lang="en-US" dirty="0"/>
              <a:t>Occultation observations important to track Didymos and </a:t>
            </a:r>
            <a:r>
              <a:rPr lang="en-US" dirty="0" err="1"/>
              <a:t>Dimorphos</a:t>
            </a:r>
            <a:r>
              <a:rPr lang="en-US" dirty="0"/>
              <a:t> before and after the DART impact.</a:t>
            </a:r>
          </a:p>
        </p:txBody>
      </p:sp>
    </p:spTree>
    <p:extLst>
      <p:ext uri="{BB962C8B-B14F-4D97-AF65-F5344CB8AC3E}">
        <p14:creationId xmlns:p14="http://schemas.microsoft.com/office/powerpoint/2010/main" val="4207489610"/>
      </p:ext>
    </p:extLst>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5D50A62-656E-4338-88FF-94D0BB2F9310}"/>
              </a:ext>
            </a:extLst>
          </p:cNvPr>
          <p:cNvSpPr>
            <a:spLocks noGrp="1"/>
          </p:cNvSpPr>
          <p:nvPr>
            <p:ph type="dt" sz="half" idx="10"/>
          </p:nvPr>
        </p:nvSpPr>
        <p:spPr/>
        <p:txBody>
          <a:bodyPr/>
          <a:lstStyle/>
          <a:p>
            <a:pPr>
              <a:defRPr/>
            </a:pPr>
            <a:fld id="{3540847E-BEA8-40AB-9BCE-B9A2A9A28C9B}" type="datetime1">
              <a:rPr lang="en-US" smtClean="0"/>
              <a:t>7/14/2021</a:t>
            </a:fld>
            <a:endParaRPr lang="en-US" dirty="0"/>
          </a:p>
        </p:txBody>
      </p:sp>
      <p:sp>
        <p:nvSpPr>
          <p:cNvPr id="4" name="Slide Number Placeholder 3">
            <a:extLst>
              <a:ext uri="{FF2B5EF4-FFF2-40B4-BE49-F238E27FC236}">
                <a16:creationId xmlns:a16="http://schemas.microsoft.com/office/drawing/2014/main" id="{0DCCB850-B0F4-45B1-81E5-7A9DF4B2DC0F}"/>
              </a:ext>
            </a:extLst>
          </p:cNvPr>
          <p:cNvSpPr>
            <a:spLocks noGrp="1"/>
          </p:cNvSpPr>
          <p:nvPr>
            <p:ph type="sldNum" sz="quarter" idx="12"/>
          </p:nvPr>
        </p:nvSpPr>
        <p:spPr/>
        <p:txBody>
          <a:bodyPr/>
          <a:lstStyle/>
          <a:p>
            <a:pPr>
              <a:defRPr/>
            </a:pPr>
            <a:fld id="{E3593522-AFF0-4614-9B16-4173FF731307}" type="slidenum">
              <a:rPr lang="en-US" altLang="en-US" smtClean="0"/>
              <a:pPr>
                <a:defRPr/>
              </a:pPr>
              <a:t>41</a:t>
            </a:fld>
            <a:endParaRPr lang="en-US" altLang="en-US"/>
          </a:p>
        </p:txBody>
      </p:sp>
      <p:pic>
        <p:nvPicPr>
          <p:cNvPr id="6" name="Picture 5">
            <a:extLst>
              <a:ext uri="{FF2B5EF4-FFF2-40B4-BE49-F238E27FC236}">
                <a16:creationId xmlns:a16="http://schemas.microsoft.com/office/drawing/2014/main" id="{9B25FE83-E074-448D-BCDD-6D56A97DD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0" y="1295400"/>
            <a:ext cx="6953250" cy="4960550"/>
          </a:xfrm>
          <a:prstGeom prst="rect">
            <a:avLst/>
          </a:prstGeom>
        </p:spPr>
      </p:pic>
      <p:sp>
        <p:nvSpPr>
          <p:cNvPr id="7" name="TextBox 6">
            <a:extLst>
              <a:ext uri="{FF2B5EF4-FFF2-40B4-BE49-F238E27FC236}">
                <a16:creationId xmlns:a16="http://schemas.microsoft.com/office/drawing/2014/main" id="{78DFF33D-78F9-451A-88ED-3BAB3E8B4295}"/>
              </a:ext>
            </a:extLst>
          </p:cNvPr>
          <p:cNvSpPr txBox="1"/>
          <p:nvPr/>
        </p:nvSpPr>
        <p:spPr>
          <a:xfrm>
            <a:off x="6400800" y="2133600"/>
            <a:ext cx="1828800" cy="2308324"/>
          </a:xfrm>
          <a:prstGeom prst="rect">
            <a:avLst/>
          </a:prstGeom>
          <a:solidFill>
            <a:schemeClr val="accent1">
              <a:lumMod val="20000"/>
              <a:lumOff val="80000"/>
            </a:schemeClr>
          </a:solidFill>
        </p:spPr>
        <p:txBody>
          <a:bodyPr wrap="square" rtlCol="0">
            <a:spAutoFit/>
          </a:bodyPr>
          <a:lstStyle/>
          <a:p>
            <a:r>
              <a:rPr lang="en-US" dirty="0"/>
              <a:t>This Didymos occultation is a difficult one to observe. The star is Mv 12.4 and the maximum event duration is 0.21 sec.  </a:t>
            </a:r>
          </a:p>
        </p:txBody>
      </p:sp>
    </p:spTree>
    <p:extLst>
      <p:ext uri="{BB962C8B-B14F-4D97-AF65-F5344CB8AC3E}">
        <p14:creationId xmlns:p14="http://schemas.microsoft.com/office/powerpoint/2010/main" val="2194612976"/>
      </p:ext>
    </p:extLst>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37DA-C0DE-475A-BD30-91AE92CC09CF}"/>
              </a:ext>
            </a:extLst>
          </p:cNvPr>
          <p:cNvSpPr>
            <a:spLocks noGrp="1"/>
          </p:cNvSpPr>
          <p:nvPr>
            <p:ph type="title"/>
          </p:nvPr>
        </p:nvSpPr>
        <p:spPr/>
        <p:txBody>
          <a:bodyPr/>
          <a:lstStyle/>
          <a:p>
            <a:r>
              <a:rPr lang="en-US" dirty="0"/>
              <a:t>Data Evaluation and Analysis Software</a:t>
            </a:r>
          </a:p>
        </p:txBody>
      </p:sp>
      <p:sp>
        <p:nvSpPr>
          <p:cNvPr id="3" name="Content Placeholder 2">
            <a:extLst>
              <a:ext uri="{FF2B5EF4-FFF2-40B4-BE49-F238E27FC236}">
                <a16:creationId xmlns:a16="http://schemas.microsoft.com/office/drawing/2014/main" id="{9243835A-DFFA-463C-8242-2E966B39ACC6}"/>
              </a:ext>
            </a:extLst>
          </p:cNvPr>
          <p:cNvSpPr>
            <a:spLocks noGrp="1"/>
          </p:cNvSpPr>
          <p:nvPr>
            <p:ph idx="1"/>
          </p:nvPr>
        </p:nvSpPr>
        <p:spPr/>
        <p:txBody>
          <a:bodyPr/>
          <a:lstStyle/>
          <a:p>
            <a:r>
              <a:rPr lang="en-US" dirty="0"/>
              <a:t>Observers are encouraged to do the data analysis of their own asteroid data recordings. Help is available for more challenging situations</a:t>
            </a:r>
          </a:p>
          <a:p>
            <a:r>
              <a:rPr lang="en-US" dirty="0"/>
              <a:t>Data evaluation and extraction</a:t>
            </a:r>
          </a:p>
          <a:p>
            <a:pPr lvl="1"/>
            <a:r>
              <a:rPr lang="en-US" dirty="0"/>
              <a:t>Target star light level is extracted from analogue or digital video and stored in a spreadsheet (csv file) with time tag information for each video frame or field </a:t>
            </a:r>
          </a:p>
          <a:p>
            <a:pPr lvl="1"/>
            <a:r>
              <a:rPr lang="en-US" dirty="0" err="1"/>
              <a:t>Pymovie</a:t>
            </a:r>
            <a:r>
              <a:rPr lang="en-US" dirty="0"/>
              <a:t>, </a:t>
            </a:r>
            <a:r>
              <a:rPr lang="en-US" dirty="0" err="1"/>
              <a:t>limovie</a:t>
            </a:r>
            <a:r>
              <a:rPr lang="en-US" dirty="0"/>
              <a:t>, Tangra each can perform this function</a:t>
            </a:r>
          </a:p>
          <a:p>
            <a:r>
              <a:rPr lang="en-US" dirty="0"/>
              <a:t>Data analysis</a:t>
            </a:r>
          </a:p>
          <a:p>
            <a:pPr lvl="1"/>
            <a:r>
              <a:rPr lang="en-US" dirty="0"/>
              <a:t>The data from the spreadsheet are analyzed and the results summarized for reporting.</a:t>
            </a:r>
          </a:p>
          <a:p>
            <a:pPr lvl="1"/>
            <a:r>
              <a:rPr lang="en-US" dirty="0" err="1"/>
              <a:t>Pyote</a:t>
            </a:r>
            <a:r>
              <a:rPr lang="en-US" dirty="0"/>
              <a:t>, Rote, OTE each can perform this function. </a:t>
            </a:r>
            <a:r>
              <a:rPr lang="en-US" dirty="0" err="1"/>
              <a:t>Pyote</a:t>
            </a:r>
            <a:r>
              <a:rPr lang="en-US" dirty="0"/>
              <a:t> is the most user friendly</a:t>
            </a:r>
          </a:p>
          <a:p>
            <a:r>
              <a:rPr lang="en-US" dirty="0"/>
              <a:t>Software access locations give at the end of the presentation</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416B90B0-5770-4096-9890-67B2B5346E09}"/>
              </a:ext>
            </a:extLst>
          </p:cNvPr>
          <p:cNvSpPr>
            <a:spLocks noGrp="1"/>
          </p:cNvSpPr>
          <p:nvPr>
            <p:ph type="dt" sz="half" idx="10"/>
          </p:nvPr>
        </p:nvSpPr>
        <p:spPr/>
        <p:txBody>
          <a:bodyPr/>
          <a:lstStyle/>
          <a:p>
            <a:pPr>
              <a:defRPr/>
            </a:pPr>
            <a:fld id="{8C71A9D1-F4B4-4642-AB57-5C78FC650CE7}" type="datetime1">
              <a:rPr lang="en-US" smtClean="0"/>
              <a:t>7/14/2021</a:t>
            </a:fld>
            <a:endParaRPr lang="en-US"/>
          </a:p>
        </p:txBody>
      </p:sp>
      <p:sp>
        <p:nvSpPr>
          <p:cNvPr id="5" name="Slide Number Placeholder 4">
            <a:extLst>
              <a:ext uri="{FF2B5EF4-FFF2-40B4-BE49-F238E27FC236}">
                <a16:creationId xmlns:a16="http://schemas.microsoft.com/office/drawing/2014/main" id="{D47C91E4-6F53-4C7A-8ADE-AF39D9A79D17}"/>
              </a:ext>
            </a:extLst>
          </p:cNvPr>
          <p:cNvSpPr>
            <a:spLocks noGrp="1"/>
          </p:cNvSpPr>
          <p:nvPr>
            <p:ph type="sldNum" sz="quarter" idx="12"/>
          </p:nvPr>
        </p:nvSpPr>
        <p:spPr/>
        <p:txBody>
          <a:bodyPr/>
          <a:lstStyle/>
          <a:p>
            <a:pPr>
              <a:defRPr/>
            </a:pPr>
            <a:fld id="{E3593522-AFF0-4614-9B16-4173FF731307}" type="slidenum">
              <a:rPr lang="en-US" altLang="en-US" smtClean="0"/>
              <a:pPr>
                <a:defRPr/>
              </a:pPr>
              <a:t>42</a:t>
            </a:fld>
            <a:endParaRPr lang="en-US" altLang="en-US"/>
          </a:p>
        </p:txBody>
      </p:sp>
    </p:spTree>
    <p:extLst>
      <p:ext uri="{BB962C8B-B14F-4D97-AF65-F5344CB8AC3E}">
        <p14:creationId xmlns:p14="http://schemas.microsoft.com/office/powerpoint/2010/main" val="921144678"/>
      </p:ext>
    </p:extLst>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B6D3-2F3F-4D99-A770-2E6C8E398434}"/>
              </a:ext>
            </a:extLst>
          </p:cNvPr>
          <p:cNvSpPr>
            <a:spLocks noGrp="1"/>
          </p:cNvSpPr>
          <p:nvPr>
            <p:ph type="title"/>
          </p:nvPr>
        </p:nvSpPr>
        <p:spPr>
          <a:xfrm>
            <a:off x="304800" y="1010754"/>
            <a:ext cx="8229600" cy="762000"/>
          </a:xfrm>
        </p:spPr>
        <p:txBody>
          <a:bodyPr/>
          <a:lstStyle/>
          <a:p>
            <a:r>
              <a:rPr lang="en-US" dirty="0" err="1"/>
              <a:t>Pymovie</a:t>
            </a:r>
            <a:r>
              <a:rPr lang="en-US" dirty="0"/>
              <a:t> – Data Evaluation </a:t>
            </a:r>
            <a:r>
              <a:rPr lang="en-US"/>
              <a:t>and Extraction</a:t>
            </a:r>
            <a:endParaRPr lang="en-US" dirty="0"/>
          </a:p>
        </p:txBody>
      </p:sp>
      <p:sp>
        <p:nvSpPr>
          <p:cNvPr id="3" name="Date Placeholder 2">
            <a:extLst>
              <a:ext uri="{FF2B5EF4-FFF2-40B4-BE49-F238E27FC236}">
                <a16:creationId xmlns:a16="http://schemas.microsoft.com/office/drawing/2014/main" id="{20CE83A3-AFB9-4A98-8BBD-D3D1E0FCBECC}"/>
              </a:ext>
            </a:extLst>
          </p:cNvPr>
          <p:cNvSpPr>
            <a:spLocks noGrp="1"/>
          </p:cNvSpPr>
          <p:nvPr>
            <p:ph type="dt" sz="half" idx="10"/>
          </p:nvPr>
        </p:nvSpPr>
        <p:spPr/>
        <p:txBody>
          <a:bodyPr/>
          <a:lstStyle/>
          <a:p>
            <a:pPr>
              <a:defRPr/>
            </a:pPr>
            <a:fld id="{7D6F8283-53D7-456A-ACAA-E3ED7C568280}" type="datetime1">
              <a:rPr lang="en-US" smtClean="0"/>
              <a:t>7/14/2021</a:t>
            </a:fld>
            <a:endParaRPr lang="en-US"/>
          </a:p>
        </p:txBody>
      </p:sp>
      <p:sp>
        <p:nvSpPr>
          <p:cNvPr id="4" name="Slide Number Placeholder 3">
            <a:extLst>
              <a:ext uri="{FF2B5EF4-FFF2-40B4-BE49-F238E27FC236}">
                <a16:creationId xmlns:a16="http://schemas.microsoft.com/office/drawing/2014/main" id="{798E35B7-1E15-4873-B36A-20727814FB35}"/>
              </a:ext>
            </a:extLst>
          </p:cNvPr>
          <p:cNvSpPr>
            <a:spLocks noGrp="1"/>
          </p:cNvSpPr>
          <p:nvPr>
            <p:ph type="sldNum" sz="quarter" idx="12"/>
          </p:nvPr>
        </p:nvSpPr>
        <p:spPr/>
        <p:txBody>
          <a:bodyPr/>
          <a:lstStyle/>
          <a:p>
            <a:fld id="{B6B5CE96-C29B-4F47-B6E3-F040EDB90438}" type="slidenum">
              <a:rPr lang="en-US" altLang="en-US" smtClean="0"/>
              <a:pPr/>
              <a:t>43</a:t>
            </a:fld>
            <a:endParaRPr lang="en-US" altLang="en-US"/>
          </a:p>
        </p:txBody>
      </p:sp>
      <p:pic>
        <p:nvPicPr>
          <p:cNvPr id="6" name="Picture 5">
            <a:extLst>
              <a:ext uri="{FF2B5EF4-FFF2-40B4-BE49-F238E27FC236}">
                <a16:creationId xmlns:a16="http://schemas.microsoft.com/office/drawing/2014/main" id="{A35547DF-011C-404C-B7D3-1CC2A20D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772754"/>
            <a:ext cx="7315200" cy="4572000"/>
          </a:xfrm>
          <a:prstGeom prst="rect">
            <a:avLst/>
          </a:prstGeom>
        </p:spPr>
      </p:pic>
      <p:sp>
        <p:nvSpPr>
          <p:cNvPr id="7" name="TextBox 6">
            <a:extLst>
              <a:ext uri="{FF2B5EF4-FFF2-40B4-BE49-F238E27FC236}">
                <a16:creationId xmlns:a16="http://schemas.microsoft.com/office/drawing/2014/main" id="{1E384965-228E-4BDD-90D0-4783C3277003}"/>
              </a:ext>
            </a:extLst>
          </p:cNvPr>
          <p:cNvSpPr txBox="1"/>
          <p:nvPr/>
        </p:nvSpPr>
        <p:spPr>
          <a:xfrm>
            <a:off x="304800" y="2133600"/>
            <a:ext cx="1752600" cy="3139321"/>
          </a:xfrm>
          <a:prstGeom prst="rect">
            <a:avLst/>
          </a:prstGeom>
          <a:noFill/>
        </p:spPr>
        <p:txBody>
          <a:bodyPr wrap="square" rtlCol="0">
            <a:spAutoFit/>
          </a:bodyPr>
          <a:lstStyle/>
          <a:p>
            <a:r>
              <a:rPr lang="en-US" dirty="0"/>
              <a:t>Analyze analog video AVI files and digital video FITS data to measure changes in stellar apparent brightness over the occultation period. </a:t>
            </a:r>
          </a:p>
          <a:p>
            <a:endParaRPr lang="en-US" dirty="0"/>
          </a:p>
        </p:txBody>
      </p:sp>
    </p:spTree>
    <p:extLst>
      <p:ext uri="{BB962C8B-B14F-4D97-AF65-F5344CB8AC3E}">
        <p14:creationId xmlns:p14="http://schemas.microsoft.com/office/powerpoint/2010/main" val="203940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FD36C6-DA96-418A-B021-3763FE6966E8}"/>
              </a:ext>
            </a:extLst>
          </p:cNvPr>
          <p:cNvSpPr>
            <a:spLocks noGrp="1"/>
          </p:cNvSpPr>
          <p:nvPr>
            <p:ph type="title"/>
          </p:nvPr>
        </p:nvSpPr>
        <p:spPr/>
        <p:txBody>
          <a:bodyPr/>
          <a:lstStyle/>
          <a:p>
            <a:r>
              <a:rPr lang="en-US" dirty="0" err="1"/>
              <a:t>Pyote</a:t>
            </a:r>
            <a:r>
              <a:rPr lang="en-US" dirty="0"/>
              <a:t> – Data Analysis</a:t>
            </a:r>
          </a:p>
        </p:txBody>
      </p:sp>
      <p:sp>
        <p:nvSpPr>
          <p:cNvPr id="4" name="Date Placeholder 3">
            <a:extLst>
              <a:ext uri="{FF2B5EF4-FFF2-40B4-BE49-F238E27FC236}">
                <a16:creationId xmlns:a16="http://schemas.microsoft.com/office/drawing/2014/main" id="{198AF33F-6BEA-44BF-8642-739597B59125}"/>
              </a:ext>
            </a:extLst>
          </p:cNvPr>
          <p:cNvSpPr>
            <a:spLocks noGrp="1"/>
          </p:cNvSpPr>
          <p:nvPr>
            <p:ph type="dt" sz="half" idx="10"/>
          </p:nvPr>
        </p:nvSpPr>
        <p:spPr/>
        <p:txBody>
          <a:bodyPr/>
          <a:lstStyle/>
          <a:p>
            <a:pPr>
              <a:defRPr/>
            </a:pPr>
            <a:fld id="{E8831BE5-272C-4906-B15B-36AA317A0AA4}" type="datetime1">
              <a:rPr lang="en-US" smtClean="0"/>
              <a:t>7/14/2021</a:t>
            </a:fld>
            <a:endParaRPr lang="en-US" dirty="0"/>
          </a:p>
        </p:txBody>
      </p:sp>
      <p:sp>
        <p:nvSpPr>
          <p:cNvPr id="5" name="Slide Number Placeholder 4">
            <a:extLst>
              <a:ext uri="{FF2B5EF4-FFF2-40B4-BE49-F238E27FC236}">
                <a16:creationId xmlns:a16="http://schemas.microsoft.com/office/drawing/2014/main" id="{DD5D2487-740A-48A6-A4D3-C291DD2964ED}"/>
              </a:ext>
            </a:extLst>
          </p:cNvPr>
          <p:cNvSpPr>
            <a:spLocks noGrp="1"/>
          </p:cNvSpPr>
          <p:nvPr>
            <p:ph type="sldNum" sz="quarter" idx="12"/>
          </p:nvPr>
        </p:nvSpPr>
        <p:spPr/>
        <p:txBody>
          <a:bodyPr/>
          <a:lstStyle/>
          <a:p>
            <a:pPr>
              <a:defRPr/>
            </a:pPr>
            <a:fld id="{E3593522-AFF0-4614-9B16-4173FF731307}" type="slidenum">
              <a:rPr lang="en-US" altLang="en-US" smtClean="0"/>
              <a:pPr>
                <a:defRPr/>
              </a:pPr>
              <a:t>44</a:t>
            </a:fld>
            <a:endParaRPr lang="en-US" altLang="en-US"/>
          </a:p>
        </p:txBody>
      </p:sp>
      <p:pic>
        <p:nvPicPr>
          <p:cNvPr id="8" name="Picture 7">
            <a:extLst>
              <a:ext uri="{FF2B5EF4-FFF2-40B4-BE49-F238E27FC236}">
                <a16:creationId xmlns:a16="http://schemas.microsoft.com/office/drawing/2014/main" id="{3AF3AA99-9CB3-4B4C-A224-B364EA6F4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1" y="1876149"/>
            <a:ext cx="7315200" cy="4572000"/>
          </a:xfrm>
          <a:prstGeom prst="rect">
            <a:avLst/>
          </a:prstGeom>
        </p:spPr>
      </p:pic>
      <p:sp>
        <p:nvSpPr>
          <p:cNvPr id="9" name="TextBox 8">
            <a:extLst>
              <a:ext uri="{FF2B5EF4-FFF2-40B4-BE49-F238E27FC236}">
                <a16:creationId xmlns:a16="http://schemas.microsoft.com/office/drawing/2014/main" id="{612B16FC-3973-422D-B423-92354A754ACA}"/>
              </a:ext>
            </a:extLst>
          </p:cNvPr>
          <p:cNvSpPr txBox="1"/>
          <p:nvPr/>
        </p:nvSpPr>
        <p:spPr>
          <a:xfrm>
            <a:off x="7610061" y="2057400"/>
            <a:ext cx="1457739" cy="3139321"/>
          </a:xfrm>
          <a:prstGeom prst="rect">
            <a:avLst/>
          </a:prstGeom>
          <a:noFill/>
        </p:spPr>
        <p:txBody>
          <a:bodyPr wrap="square" rtlCol="0">
            <a:spAutoFit/>
          </a:bodyPr>
          <a:lstStyle/>
          <a:p>
            <a:r>
              <a:rPr lang="en-US" dirty="0"/>
              <a:t>Evaluate spreadsheets of time changes in stellar brightness to determine occultation time and time </a:t>
            </a:r>
            <a:r>
              <a:rPr lang="en-US" dirty="0" err="1"/>
              <a:t>accurcies</a:t>
            </a:r>
            <a:endParaRPr lang="en-US" dirty="0"/>
          </a:p>
        </p:txBody>
      </p:sp>
    </p:spTree>
    <p:extLst>
      <p:ext uri="{BB962C8B-B14F-4D97-AF65-F5344CB8AC3E}">
        <p14:creationId xmlns:p14="http://schemas.microsoft.com/office/powerpoint/2010/main" val="654560763"/>
      </p:ext>
    </p:extLst>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ECCA-1F4F-49A4-A47C-DF361D9A6A83}"/>
              </a:ext>
            </a:extLst>
          </p:cNvPr>
          <p:cNvSpPr>
            <a:spLocks noGrp="1"/>
          </p:cNvSpPr>
          <p:nvPr>
            <p:ph type="title"/>
          </p:nvPr>
        </p:nvSpPr>
        <p:spPr/>
        <p:txBody>
          <a:bodyPr/>
          <a:lstStyle/>
          <a:p>
            <a:r>
              <a:rPr lang="en-US" dirty="0"/>
              <a:t>Instruction and Guide Materials</a:t>
            </a:r>
          </a:p>
        </p:txBody>
      </p:sp>
      <p:sp>
        <p:nvSpPr>
          <p:cNvPr id="3" name="Content Placeholder 2">
            <a:extLst>
              <a:ext uri="{FF2B5EF4-FFF2-40B4-BE49-F238E27FC236}">
                <a16:creationId xmlns:a16="http://schemas.microsoft.com/office/drawing/2014/main" id="{E1CDE2C6-7AFD-40F5-8FC9-91E8D53F6090}"/>
              </a:ext>
            </a:extLst>
          </p:cNvPr>
          <p:cNvSpPr>
            <a:spLocks noGrp="1"/>
          </p:cNvSpPr>
          <p:nvPr>
            <p:ph idx="1"/>
          </p:nvPr>
        </p:nvSpPr>
        <p:spPr>
          <a:xfrm>
            <a:off x="535057" y="1981200"/>
            <a:ext cx="8153400" cy="3992563"/>
          </a:xfrm>
        </p:spPr>
        <p:txBody>
          <a:bodyPr/>
          <a:lstStyle/>
          <a:p>
            <a:r>
              <a:rPr lang="en-US" dirty="0"/>
              <a:t>The website occultations.org has observing instructions plus links to more detailed training information</a:t>
            </a:r>
          </a:p>
          <a:p>
            <a:pPr lvl="1"/>
            <a:r>
              <a:rPr lang="en-US" dirty="0"/>
              <a:t>Chasing the Shadow – The IOTA Occultation Observers Manual</a:t>
            </a:r>
          </a:p>
          <a:p>
            <a:r>
              <a:rPr lang="en-US" dirty="0"/>
              <a:t>Detailed instructions on using OCCULT4 to generate your own predictions are at www.lunar-occultations.com/iota/2021iotapredictions.pdf </a:t>
            </a:r>
          </a:p>
          <a:p>
            <a:r>
              <a:rPr lang="en-US" dirty="0"/>
              <a:t>The OCCULT4 user guide is at lunar-occultations.com/iota/occult4.htm</a:t>
            </a:r>
          </a:p>
          <a:p>
            <a:pPr lvl="1"/>
            <a:r>
              <a:rPr lang="en-US" dirty="0"/>
              <a:t>Help menus are also available in the software</a:t>
            </a:r>
          </a:p>
          <a:p>
            <a:pPr marL="0" indent="0">
              <a:buNone/>
            </a:pPr>
            <a:endParaRPr lang="en-US" dirty="0"/>
          </a:p>
        </p:txBody>
      </p:sp>
      <p:sp>
        <p:nvSpPr>
          <p:cNvPr id="4" name="Date Placeholder 3">
            <a:extLst>
              <a:ext uri="{FF2B5EF4-FFF2-40B4-BE49-F238E27FC236}">
                <a16:creationId xmlns:a16="http://schemas.microsoft.com/office/drawing/2014/main" id="{724332FF-7365-48B9-BDCB-831EA7187AE8}"/>
              </a:ext>
            </a:extLst>
          </p:cNvPr>
          <p:cNvSpPr>
            <a:spLocks noGrp="1"/>
          </p:cNvSpPr>
          <p:nvPr>
            <p:ph type="dt" sz="half" idx="10"/>
          </p:nvPr>
        </p:nvSpPr>
        <p:spPr/>
        <p:txBody>
          <a:bodyPr/>
          <a:lstStyle/>
          <a:p>
            <a:pPr>
              <a:defRPr/>
            </a:pPr>
            <a:fld id="{458E4D6C-C834-4F85-81F5-95D7FCAD9109}" type="datetime1">
              <a:rPr lang="en-US" smtClean="0"/>
              <a:t>7/14/2021</a:t>
            </a:fld>
            <a:endParaRPr lang="en-US" dirty="0"/>
          </a:p>
        </p:txBody>
      </p:sp>
      <p:sp>
        <p:nvSpPr>
          <p:cNvPr id="5" name="Slide Number Placeholder 4">
            <a:extLst>
              <a:ext uri="{FF2B5EF4-FFF2-40B4-BE49-F238E27FC236}">
                <a16:creationId xmlns:a16="http://schemas.microsoft.com/office/drawing/2014/main" id="{04F03C3B-DFE6-4500-814C-284E8B552733}"/>
              </a:ext>
            </a:extLst>
          </p:cNvPr>
          <p:cNvSpPr>
            <a:spLocks noGrp="1"/>
          </p:cNvSpPr>
          <p:nvPr>
            <p:ph type="sldNum" sz="quarter" idx="12"/>
          </p:nvPr>
        </p:nvSpPr>
        <p:spPr/>
        <p:txBody>
          <a:bodyPr/>
          <a:lstStyle/>
          <a:p>
            <a:pPr>
              <a:defRPr/>
            </a:pPr>
            <a:fld id="{E3593522-AFF0-4614-9B16-4173FF731307}" type="slidenum">
              <a:rPr lang="en-US" altLang="en-US" smtClean="0"/>
              <a:pPr>
                <a:defRPr/>
              </a:pPr>
              <a:t>45</a:t>
            </a:fld>
            <a:endParaRPr lang="en-US" altLang="en-US"/>
          </a:p>
        </p:txBody>
      </p:sp>
    </p:spTree>
    <p:extLst>
      <p:ext uri="{BB962C8B-B14F-4D97-AF65-F5344CB8AC3E}">
        <p14:creationId xmlns:p14="http://schemas.microsoft.com/office/powerpoint/2010/main" val="1076659197"/>
      </p:ext>
    </p:extLst>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DCF489-3879-4250-B630-872A9BE901ED}"/>
              </a:ext>
            </a:extLst>
          </p:cNvPr>
          <p:cNvSpPr>
            <a:spLocks noGrp="1"/>
          </p:cNvSpPr>
          <p:nvPr>
            <p:ph type="title"/>
          </p:nvPr>
        </p:nvSpPr>
        <p:spPr>
          <a:xfrm>
            <a:off x="457200" y="0"/>
            <a:ext cx="8229600" cy="1143000"/>
          </a:xfrm>
        </p:spPr>
        <p:txBody>
          <a:bodyPr/>
          <a:lstStyle/>
          <a:p>
            <a:r>
              <a:rPr lang="en-US" altLang="en-US"/>
              <a:t>IOTA Observing Manual</a:t>
            </a:r>
          </a:p>
        </p:txBody>
      </p:sp>
      <p:pic>
        <p:nvPicPr>
          <p:cNvPr id="6147" name="Picture 2">
            <a:extLst>
              <a:ext uri="{FF2B5EF4-FFF2-40B4-BE49-F238E27FC236}">
                <a16:creationId xmlns:a16="http://schemas.microsoft.com/office/drawing/2014/main" id="{2BE96817-7F7F-45E0-9067-691E1742CC19}"/>
              </a:ext>
            </a:extLst>
          </p:cNvPr>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7463" y="1143000"/>
            <a:ext cx="43402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A84148C-8E82-4F5D-AD59-E713EF2A9860}"/>
              </a:ext>
            </a:extLst>
          </p:cNvPr>
          <p:cNvSpPr txBox="1"/>
          <p:nvPr/>
        </p:nvSpPr>
        <p:spPr>
          <a:xfrm>
            <a:off x="5334000" y="2743200"/>
            <a:ext cx="3602038" cy="954088"/>
          </a:xfrm>
          <a:prstGeom prst="rect">
            <a:avLst/>
          </a:prstGeom>
          <a:noFill/>
        </p:spPr>
        <p:txBody>
          <a:bodyPr wrap="none">
            <a:spAutoFit/>
          </a:bodyPr>
          <a:lstStyle/>
          <a:p>
            <a:pPr eaLnBrk="1" hangingPunct="1">
              <a:defRPr/>
            </a:pPr>
            <a:r>
              <a:rPr lang="en-US" sz="2800" dirty="0">
                <a:solidFill>
                  <a:schemeClr val="bg2">
                    <a:lumMod val="20000"/>
                    <a:lumOff val="80000"/>
                  </a:schemeClr>
                </a:solidFill>
                <a:latin typeface="Arial" charset="0"/>
                <a:cs typeface="Arial" charset="0"/>
              </a:rPr>
              <a:t>Available at</a:t>
            </a:r>
          </a:p>
          <a:p>
            <a:pPr eaLnBrk="1" hangingPunct="1">
              <a:defRPr/>
            </a:pPr>
            <a:r>
              <a:rPr lang="en-US" sz="2800" dirty="0">
                <a:solidFill>
                  <a:schemeClr val="bg2">
                    <a:lumMod val="20000"/>
                    <a:lumOff val="80000"/>
                  </a:schemeClr>
                </a:solidFill>
                <a:latin typeface="Arial" charset="0"/>
                <a:cs typeface="Arial" charset="0"/>
              </a:rPr>
              <a:t>http://occultations.org</a:t>
            </a:r>
          </a:p>
        </p:txBody>
      </p:sp>
      <p:sp>
        <p:nvSpPr>
          <p:cNvPr id="6149" name="TextBox 2">
            <a:extLst>
              <a:ext uri="{FF2B5EF4-FFF2-40B4-BE49-F238E27FC236}">
                <a16:creationId xmlns:a16="http://schemas.microsoft.com/office/drawing/2014/main" id="{E19AEB41-F4F3-4753-A6EB-66AA0947BE56}"/>
              </a:ext>
            </a:extLst>
          </p:cNvPr>
          <p:cNvSpPr txBox="1">
            <a:spLocks noChangeArrowheads="1"/>
          </p:cNvSpPr>
          <p:nvPr/>
        </p:nvSpPr>
        <p:spPr bwMode="auto">
          <a:xfrm>
            <a:off x="4437063" y="1189038"/>
            <a:ext cx="4706937"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Arial" panose="020B0604020202020204" pitchFamily="34" charset="0"/>
              </a:rPr>
              <a:t>Available at IOTA’s main Web site,</a:t>
            </a:r>
          </a:p>
          <a:p>
            <a:pPr eaLnBrk="1" hangingPunct="1">
              <a:spcBef>
                <a:spcPct val="0"/>
              </a:spcBef>
              <a:buFontTx/>
              <a:buNone/>
            </a:pPr>
            <a:r>
              <a:rPr lang="en-US" altLang="en-US">
                <a:latin typeface="Arial" panose="020B0604020202020204" pitchFamily="34" charset="0"/>
                <a:hlinkClick r:id="rId3"/>
              </a:rPr>
              <a:t>http://occultations.org</a:t>
            </a:r>
            <a:endParaRPr lang="en-US" altLang="en-US">
              <a:latin typeface="Arial" panose="020B0604020202020204" pitchFamily="34" charset="0"/>
            </a:endParaRPr>
          </a:p>
          <a:p>
            <a:pPr eaLnBrk="1" hangingPunct="1">
              <a:spcBef>
                <a:spcPct val="0"/>
              </a:spcBef>
              <a:buFontTx/>
              <a:buNone/>
            </a:pPr>
            <a:endParaRPr lang="en-US" altLang="en-US">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The observing tab there,</a:t>
            </a:r>
          </a:p>
          <a:p>
            <a:pPr eaLnBrk="1" hangingPunct="1">
              <a:spcBef>
                <a:spcPct val="0"/>
              </a:spcBef>
              <a:buFontTx/>
              <a:buNone/>
            </a:pPr>
            <a:r>
              <a:rPr lang="en-US" altLang="en-US" sz="2400">
                <a:latin typeface="Arial" panose="020B0604020202020204" pitchFamily="34" charset="0"/>
              </a:rPr>
              <a:t>directly </a:t>
            </a:r>
          </a:p>
          <a:p>
            <a:pPr eaLnBrk="1" hangingPunct="1">
              <a:spcBef>
                <a:spcPct val="0"/>
              </a:spcBef>
              <a:buFontTx/>
              <a:buNone/>
            </a:pPr>
            <a:r>
              <a:rPr lang="en-US" altLang="en-US" sz="2400">
                <a:latin typeface="Arial" panose="020B0604020202020204" pitchFamily="34" charset="0"/>
                <a:hlinkClick r:id="rId4"/>
              </a:rPr>
              <a:t>http://occultations.org/observing/</a:t>
            </a:r>
            <a:endParaRPr lang="en-US" altLang="en-US" sz="2400">
              <a:latin typeface="Arial" panose="020B0604020202020204" pitchFamily="34" charset="0"/>
            </a:endParaRPr>
          </a:p>
          <a:p>
            <a:pPr eaLnBrk="1" hangingPunct="1">
              <a:spcBef>
                <a:spcPct val="0"/>
              </a:spcBef>
              <a:buFontTx/>
              <a:buNone/>
            </a:pPr>
            <a:r>
              <a:rPr lang="en-US" altLang="en-US" sz="2400">
                <a:latin typeface="Arial" panose="020B0604020202020204" pitchFamily="34" charset="0"/>
              </a:rPr>
              <a:t>has the latest information about </a:t>
            </a:r>
          </a:p>
          <a:p>
            <a:pPr eaLnBrk="1" hangingPunct="1">
              <a:spcBef>
                <a:spcPct val="0"/>
              </a:spcBef>
              <a:buFontTx/>
              <a:buNone/>
            </a:pPr>
            <a:r>
              <a:rPr lang="en-US" altLang="en-US" sz="2400">
                <a:latin typeface="Arial" panose="020B0604020202020204" pitchFamily="34" charset="0"/>
              </a:rPr>
              <a:t>recommended software and equipment.</a:t>
            </a:r>
          </a:p>
          <a:p>
            <a:pPr eaLnBrk="1" hangingPunct="1">
              <a:spcBef>
                <a:spcPct val="0"/>
              </a:spcBef>
              <a:buFontTx/>
              <a:buNone/>
            </a:pPr>
            <a:r>
              <a:rPr lang="en-US" altLang="en-US" sz="2400">
                <a:latin typeface="Arial" panose="020B0604020202020204" pitchFamily="34" charset="0"/>
              </a:rPr>
              <a:t>Other tabs for joining, for our publications, and meetings (“community”)</a:t>
            </a:r>
          </a:p>
          <a:p>
            <a:pPr>
              <a:spcBef>
                <a:spcPct val="0"/>
              </a:spcBef>
              <a:buFontTx/>
              <a:buNone/>
            </a:pPr>
            <a:endParaRPr lang="en-US" altLang="en-US"/>
          </a:p>
        </p:txBody>
      </p:sp>
      <p:sp>
        <p:nvSpPr>
          <p:cNvPr id="2" name="Date Placeholder 1">
            <a:extLst>
              <a:ext uri="{FF2B5EF4-FFF2-40B4-BE49-F238E27FC236}">
                <a16:creationId xmlns:a16="http://schemas.microsoft.com/office/drawing/2014/main" id="{24BDADBD-6B12-4C12-82FB-4F19D4A55C70}"/>
              </a:ext>
            </a:extLst>
          </p:cNvPr>
          <p:cNvSpPr>
            <a:spLocks noGrp="1"/>
          </p:cNvSpPr>
          <p:nvPr>
            <p:ph type="dt" sz="half" idx="10"/>
          </p:nvPr>
        </p:nvSpPr>
        <p:spPr/>
        <p:txBody>
          <a:bodyPr/>
          <a:lstStyle/>
          <a:p>
            <a:pPr>
              <a:defRPr/>
            </a:pPr>
            <a:fld id="{15FE1024-B798-4222-9A7B-35A23CEE89F6}" type="datetime1">
              <a:rPr lang="en-US" smtClean="0"/>
              <a:t>7/14/2021</a:t>
            </a:fld>
            <a:endParaRPr lang="en-US" dirty="0"/>
          </a:p>
        </p:txBody>
      </p:sp>
      <p:sp>
        <p:nvSpPr>
          <p:cNvPr id="3" name="Slide Number Placeholder 2">
            <a:extLst>
              <a:ext uri="{FF2B5EF4-FFF2-40B4-BE49-F238E27FC236}">
                <a16:creationId xmlns:a16="http://schemas.microsoft.com/office/drawing/2014/main" id="{DFEA7B58-23B3-4AF3-9DD6-EEF1B110A010}"/>
              </a:ext>
            </a:extLst>
          </p:cNvPr>
          <p:cNvSpPr>
            <a:spLocks noGrp="1"/>
          </p:cNvSpPr>
          <p:nvPr>
            <p:ph type="sldNum" sz="quarter" idx="12"/>
          </p:nvPr>
        </p:nvSpPr>
        <p:spPr/>
        <p:txBody>
          <a:bodyPr/>
          <a:lstStyle/>
          <a:p>
            <a:pPr>
              <a:defRPr/>
            </a:pPr>
            <a:fld id="{E3593522-AFF0-4614-9B16-4173FF731307}" type="slidenum">
              <a:rPr lang="en-US" altLang="en-US" smtClean="0"/>
              <a:pPr>
                <a:defRPr/>
              </a:pPr>
              <a:t>46</a:t>
            </a:fld>
            <a:endParaRPr lang="en-US" altLang="en-US"/>
          </a:p>
        </p:txBody>
      </p:sp>
    </p:spTree>
    <p:extLst>
      <p:ext uri="{BB962C8B-B14F-4D97-AF65-F5344CB8AC3E}">
        <p14:creationId xmlns:p14="http://schemas.microsoft.com/office/powerpoint/2010/main" val="2815759228"/>
      </p:ext>
    </p:extLst>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a:extLst>
              <a:ext uri="{FF2B5EF4-FFF2-40B4-BE49-F238E27FC236}">
                <a16:creationId xmlns:a16="http://schemas.microsoft.com/office/drawing/2014/main" id="{5266D53B-DA6E-4621-A04D-704B0D619742}"/>
              </a:ext>
            </a:extLst>
          </p:cNvPr>
          <p:cNvSpPr txBox="1">
            <a:spLocks noChangeArrowheads="1"/>
          </p:cNvSpPr>
          <p:nvPr/>
        </p:nvSpPr>
        <p:spPr bwMode="auto">
          <a:xfrm>
            <a:off x="304800" y="2743200"/>
            <a:ext cx="8305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a:t>If you have access to a computer, possess a telescope of at least 4-6 inches, know your geodetic position, have a source of precise time, you can observe these rare and critical events.</a:t>
            </a:r>
          </a:p>
        </p:txBody>
      </p:sp>
      <p:sp>
        <p:nvSpPr>
          <p:cNvPr id="24579" name="TextBox 1">
            <a:extLst>
              <a:ext uri="{FF2B5EF4-FFF2-40B4-BE49-F238E27FC236}">
                <a16:creationId xmlns:a16="http://schemas.microsoft.com/office/drawing/2014/main" id="{A42681FF-6CDA-4843-840C-4E2EE776D7E0}"/>
              </a:ext>
            </a:extLst>
          </p:cNvPr>
          <p:cNvSpPr txBox="1">
            <a:spLocks noChangeArrowheads="1"/>
          </p:cNvSpPr>
          <p:nvPr/>
        </p:nvSpPr>
        <p:spPr bwMode="auto">
          <a:xfrm>
            <a:off x="0" y="1447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t>Opportunities for Every Observer!</a:t>
            </a: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F1216-02D8-4F6A-9FE2-906FEA8F39EE}"/>
              </a:ext>
            </a:extLst>
          </p:cNvPr>
          <p:cNvSpPr>
            <a:spLocks noGrp="1"/>
          </p:cNvSpPr>
          <p:nvPr>
            <p:ph type="title"/>
          </p:nvPr>
        </p:nvSpPr>
        <p:spPr>
          <a:xfrm>
            <a:off x="304800" y="1371600"/>
            <a:ext cx="8229600" cy="1143000"/>
          </a:xfrm>
        </p:spPr>
        <p:txBody>
          <a:bodyPr>
            <a:normAutofit/>
          </a:bodyPr>
          <a:lstStyle/>
          <a:p>
            <a:r>
              <a:rPr lang="en-US" dirty="0"/>
              <a:t>Cannot observe? Only observe from home? But still want to help?  Or want to do more than observing?</a:t>
            </a:r>
          </a:p>
        </p:txBody>
      </p:sp>
      <p:sp>
        <p:nvSpPr>
          <p:cNvPr id="3" name="Content Placeholder 2">
            <a:extLst>
              <a:ext uri="{FF2B5EF4-FFF2-40B4-BE49-F238E27FC236}">
                <a16:creationId xmlns:a16="http://schemas.microsoft.com/office/drawing/2014/main" id="{E90C7D35-9242-4C3D-9932-345A06F05A59}"/>
              </a:ext>
            </a:extLst>
          </p:cNvPr>
          <p:cNvSpPr>
            <a:spLocks noGrp="1"/>
          </p:cNvSpPr>
          <p:nvPr>
            <p:ph idx="1"/>
          </p:nvPr>
        </p:nvSpPr>
        <p:spPr>
          <a:xfrm>
            <a:off x="533400" y="2667000"/>
            <a:ext cx="8153400" cy="3352799"/>
          </a:xfrm>
        </p:spPr>
        <p:txBody>
          <a:bodyPr/>
          <a:lstStyle/>
          <a:p>
            <a:r>
              <a:rPr lang="en-US" dirty="0"/>
              <a:t>Multiple non-observing activities are also part of IOTA</a:t>
            </a:r>
          </a:p>
          <a:p>
            <a:pPr lvl="1"/>
            <a:r>
              <a:rPr lang="en-US" dirty="0"/>
              <a:t>Note that observing experience aids in understanding what is needed</a:t>
            </a:r>
          </a:p>
          <a:p>
            <a:r>
              <a:rPr lang="en-US" sz="2100" dirty="0">
                <a:latin typeface="Calibri" panose="020F0502020204030204" pitchFamily="34" charset="0"/>
                <a:ea typeface="Calibri" panose="020F0502020204030204" pitchFamily="34" charset="0"/>
                <a:cs typeface="Times New Roman" panose="02020603050405020304" pitchFamily="18" charset="0"/>
              </a:rPr>
              <a:t>Develop equipment or software for observing</a:t>
            </a:r>
          </a:p>
          <a:p>
            <a:r>
              <a:rPr lang="en-US" sz="2100" dirty="0">
                <a:latin typeface="Calibri" panose="020F0502020204030204" pitchFamily="34" charset="0"/>
                <a:ea typeface="Calibri" panose="020F0502020204030204" pitchFamily="34" charset="0"/>
                <a:cs typeface="Times New Roman" panose="02020603050405020304" pitchFamily="18" charset="0"/>
              </a:rPr>
              <a:t>Already have an observatory or funds to obtain one?</a:t>
            </a:r>
          </a:p>
          <a:p>
            <a:pPr lvl="1"/>
            <a:r>
              <a:rPr lang="en-US" dirty="0">
                <a:latin typeface="Calibri" panose="020F0502020204030204" pitchFamily="34" charset="0"/>
                <a:ea typeface="Calibri" panose="020F0502020204030204" pitchFamily="34" charset="0"/>
                <a:cs typeface="Times New Roman" panose="02020603050405020304" pitchFamily="18" charset="0"/>
              </a:rPr>
              <a:t>Automated observing might be your thing</a:t>
            </a:r>
          </a:p>
          <a:p>
            <a:r>
              <a:rPr lang="en-US" dirty="0">
                <a:latin typeface="Calibri" panose="020F0502020204030204" pitchFamily="34" charset="0"/>
                <a:ea typeface="Calibri" panose="020F0502020204030204" pitchFamily="34" charset="0"/>
                <a:cs typeface="Times New Roman" panose="02020603050405020304" pitchFamily="18" charset="0"/>
              </a:rPr>
              <a:t>Other ways to help</a:t>
            </a:r>
          </a:p>
          <a:p>
            <a:pPr lvl="1"/>
            <a:r>
              <a:rPr lang="en-US" dirty="0">
                <a:latin typeface="Calibri" panose="020F0502020204030204" pitchFamily="34" charset="0"/>
                <a:ea typeface="Calibri" panose="020F0502020204030204" pitchFamily="34" charset="0"/>
                <a:cs typeface="Times New Roman" panose="02020603050405020304" pitchFamily="18" charset="0"/>
              </a:rPr>
              <a:t>Web site maintenance</a:t>
            </a:r>
          </a:p>
          <a:p>
            <a:pPr lvl="1"/>
            <a:r>
              <a:rPr lang="en-US" dirty="0">
                <a:latin typeface="Calibri" panose="020F0502020204030204" pitchFamily="34" charset="0"/>
                <a:ea typeface="Calibri" panose="020F0502020204030204" pitchFamily="34" charset="0"/>
                <a:cs typeface="Times New Roman" panose="02020603050405020304" pitchFamily="18" charset="0"/>
              </a:rPr>
              <a:t>Outreach </a:t>
            </a:r>
          </a:p>
          <a:p>
            <a:pPr lvl="1"/>
            <a:r>
              <a:rPr lang="en-US" dirty="0">
                <a:latin typeface="Calibri" panose="020F0502020204030204" pitchFamily="34" charset="0"/>
                <a:ea typeface="Calibri" panose="020F0502020204030204" pitchFamily="34" charset="0"/>
                <a:cs typeface="Times New Roman" panose="02020603050405020304" pitchFamily="18" charset="0"/>
              </a:rPr>
              <a:t>Teach: Observing techniques, data analysis, how to use the software</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Box 3">
            <a:extLst>
              <a:ext uri="{FF2B5EF4-FFF2-40B4-BE49-F238E27FC236}">
                <a16:creationId xmlns:a16="http://schemas.microsoft.com/office/drawing/2014/main" id="{8070F80A-58C0-4942-9ACF-211472F4C5AF}"/>
              </a:ext>
            </a:extLst>
          </p:cNvPr>
          <p:cNvSpPr txBox="1"/>
          <p:nvPr/>
        </p:nvSpPr>
        <p:spPr>
          <a:xfrm>
            <a:off x="10896600" y="5181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AC00573D-73D0-429A-8997-51752342D5DD}"/>
              </a:ext>
            </a:extLst>
          </p:cNvPr>
          <p:cNvSpPr txBox="1"/>
          <p:nvPr/>
        </p:nvSpPr>
        <p:spPr>
          <a:xfrm>
            <a:off x="1066800" y="6096000"/>
            <a:ext cx="4343400" cy="461665"/>
          </a:xfrm>
          <a:prstGeom prst="rect">
            <a:avLst/>
          </a:prstGeom>
          <a:noFill/>
        </p:spPr>
        <p:txBody>
          <a:bodyPr wrap="square" rtlCol="0">
            <a:spAutoFit/>
          </a:bodyPr>
          <a:lstStyle/>
          <a:p>
            <a:r>
              <a:rPr lang="en-US" sz="2400" dirty="0"/>
              <a:t>Just ask! </a:t>
            </a:r>
          </a:p>
        </p:txBody>
      </p:sp>
      <p:sp>
        <p:nvSpPr>
          <p:cNvPr id="6" name="Date Placeholder 5">
            <a:extLst>
              <a:ext uri="{FF2B5EF4-FFF2-40B4-BE49-F238E27FC236}">
                <a16:creationId xmlns:a16="http://schemas.microsoft.com/office/drawing/2014/main" id="{32F0F342-BA33-41DF-B32F-2F47A3385B0F}"/>
              </a:ext>
            </a:extLst>
          </p:cNvPr>
          <p:cNvSpPr>
            <a:spLocks noGrp="1"/>
          </p:cNvSpPr>
          <p:nvPr>
            <p:ph type="dt" sz="half" idx="10"/>
          </p:nvPr>
        </p:nvSpPr>
        <p:spPr/>
        <p:txBody>
          <a:bodyPr/>
          <a:lstStyle/>
          <a:p>
            <a:pPr>
              <a:defRPr/>
            </a:pPr>
            <a:fld id="{85885F77-D175-40AB-98A1-743F25D36CCD}" type="datetime1">
              <a:rPr lang="en-US" smtClean="0"/>
              <a:t>7/14/2021</a:t>
            </a:fld>
            <a:endParaRPr lang="en-US" dirty="0"/>
          </a:p>
        </p:txBody>
      </p:sp>
      <p:sp>
        <p:nvSpPr>
          <p:cNvPr id="7" name="Slide Number Placeholder 6">
            <a:extLst>
              <a:ext uri="{FF2B5EF4-FFF2-40B4-BE49-F238E27FC236}">
                <a16:creationId xmlns:a16="http://schemas.microsoft.com/office/drawing/2014/main" id="{C504C15B-ADF7-4470-AC19-E8309D419E4C}"/>
              </a:ext>
            </a:extLst>
          </p:cNvPr>
          <p:cNvSpPr>
            <a:spLocks noGrp="1"/>
          </p:cNvSpPr>
          <p:nvPr>
            <p:ph type="sldNum" sz="quarter" idx="12"/>
          </p:nvPr>
        </p:nvSpPr>
        <p:spPr/>
        <p:txBody>
          <a:bodyPr/>
          <a:lstStyle/>
          <a:p>
            <a:pPr>
              <a:defRPr/>
            </a:pPr>
            <a:fld id="{E3593522-AFF0-4614-9B16-4173FF731307}" type="slidenum">
              <a:rPr lang="en-US" altLang="en-US" smtClean="0"/>
              <a:pPr>
                <a:defRPr/>
              </a:pPr>
              <a:t>48</a:t>
            </a:fld>
            <a:endParaRPr lang="en-US" altLang="en-US"/>
          </a:p>
        </p:txBody>
      </p:sp>
    </p:spTree>
    <p:extLst>
      <p:ext uri="{BB962C8B-B14F-4D97-AF65-F5344CB8AC3E}">
        <p14:creationId xmlns:p14="http://schemas.microsoft.com/office/powerpoint/2010/main" val="2765059400"/>
      </p:ext>
    </p:extLst>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AE8DED-F3AE-41F5-A2C9-F7A3100B35F8}"/>
              </a:ext>
            </a:extLst>
          </p:cNvPr>
          <p:cNvSpPr>
            <a:spLocks noGrp="1"/>
          </p:cNvSpPr>
          <p:nvPr>
            <p:ph type="title"/>
          </p:nvPr>
        </p:nvSpPr>
        <p:spPr/>
        <p:txBody>
          <a:bodyPr/>
          <a:lstStyle/>
          <a:p>
            <a:r>
              <a:rPr lang="en-US" dirty="0"/>
              <a:t>Web Sites and Resources</a:t>
            </a:r>
          </a:p>
        </p:txBody>
      </p:sp>
      <p:sp>
        <p:nvSpPr>
          <p:cNvPr id="4" name="Content Placeholder 3">
            <a:extLst>
              <a:ext uri="{FF2B5EF4-FFF2-40B4-BE49-F238E27FC236}">
                <a16:creationId xmlns:a16="http://schemas.microsoft.com/office/drawing/2014/main" id="{8322B65C-3F55-4469-81DC-28085A648E57}"/>
              </a:ext>
            </a:extLst>
          </p:cNvPr>
          <p:cNvSpPr>
            <a:spLocks noGrp="1"/>
          </p:cNvSpPr>
          <p:nvPr>
            <p:ph idx="1"/>
          </p:nvPr>
        </p:nvSpPr>
        <p:spPr>
          <a:xfrm>
            <a:off x="685800" y="2057400"/>
            <a:ext cx="8153400" cy="3992563"/>
          </a:xfrm>
        </p:spPr>
        <p:txBody>
          <a:bodyPr/>
          <a:lstStyle/>
          <a:p>
            <a:r>
              <a:rPr lang="en-US" dirty="0"/>
              <a:t>https://occultations.org – hosts considerable information and well as links to other sites</a:t>
            </a:r>
          </a:p>
          <a:p>
            <a:r>
              <a:rPr lang="en-US" i="1" dirty="0"/>
              <a:t>Journal for Occultation Astronomy </a:t>
            </a:r>
            <a:r>
              <a:rPr lang="en-US" dirty="0"/>
              <a:t>– published jointly by IOTA, IOTA-ES, an RASNZ</a:t>
            </a:r>
          </a:p>
          <a:p>
            <a:pPr lvl="1"/>
            <a:r>
              <a:rPr lang="en-US" dirty="0"/>
              <a:t>Freely available at https://iota-es.de/joafree.html </a:t>
            </a:r>
          </a:p>
          <a:p>
            <a:r>
              <a:rPr lang="en-US" dirty="0"/>
              <a:t>http://lunar-occultations.com/iota/iotandx.htm - has many links to other sites plus considerable information on occultations and observing</a:t>
            </a:r>
          </a:p>
        </p:txBody>
      </p:sp>
      <p:sp>
        <p:nvSpPr>
          <p:cNvPr id="2" name="Date Placeholder 1">
            <a:extLst>
              <a:ext uri="{FF2B5EF4-FFF2-40B4-BE49-F238E27FC236}">
                <a16:creationId xmlns:a16="http://schemas.microsoft.com/office/drawing/2014/main" id="{827AEE9C-A386-458D-87D2-F8726215F993}"/>
              </a:ext>
            </a:extLst>
          </p:cNvPr>
          <p:cNvSpPr>
            <a:spLocks noGrp="1"/>
          </p:cNvSpPr>
          <p:nvPr>
            <p:ph type="dt" sz="half" idx="10"/>
          </p:nvPr>
        </p:nvSpPr>
        <p:spPr/>
        <p:txBody>
          <a:bodyPr/>
          <a:lstStyle/>
          <a:p>
            <a:pPr>
              <a:defRPr/>
            </a:pPr>
            <a:fld id="{9578C01D-FDA3-444B-A83F-C3D274F8625A}" type="datetime1">
              <a:rPr lang="en-US" smtClean="0"/>
              <a:t>7/14/2021</a:t>
            </a:fld>
            <a:endParaRPr lang="en-US" dirty="0"/>
          </a:p>
        </p:txBody>
      </p:sp>
      <p:sp>
        <p:nvSpPr>
          <p:cNvPr id="5" name="Slide Number Placeholder 4">
            <a:extLst>
              <a:ext uri="{FF2B5EF4-FFF2-40B4-BE49-F238E27FC236}">
                <a16:creationId xmlns:a16="http://schemas.microsoft.com/office/drawing/2014/main" id="{D93E6554-812C-4E8D-8D29-1888C353185C}"/>
              </a:ext>
            </a:extLst>
          </p:cNvPr>
          <p:cNvSpPr>
            <a:spLocks noGrp="1"/>
          </p:cNvSpPr>
          <p:nvPr>
            <p:ph type="sldNum" sz="quarter" idx="12"/>
          </p:nvPr>
        </p:nvSpPr>
        <p:spPr/>
        <p:txBody>
          <a:bodyPr/>
          <a:lstStyle/>
          <a:p>
            <a:pPr>
              <a:defRPr/>
            </a:pPr>
            <a:fld id="{E3593522-AFF0-4614-9B16-4173FF731307}" type="slidenum">
              <a:rPr lang="en-US" altLang="en-US" smtClean="0"/>
              <a:pPr>
                <a:defRPr/>
              </a:pPr>
              <a:t>49</a:t>
            </a:fld>
            <a:endParaRPr lang="en-US" altLang="en-US"/>
          </a:p>
        </p:txBody>
      </p:sp>
    </p:spTree>
    <p:extLst>
      <p:ext uri="{BB962C8B-B14F-4D97-AF65-F5344CB8AC3E}">
        <p14:creationId xmlns:p14="http://schemas.microsoft.com/office/powerpoint/2010/main" val="2246554867"/>
      </p:ext>
    </p:extLst>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8904-25A2-4E74-8614-0784923DBF54}"/>
              </a:ext>
            </a:extLst>
          </p:cNvPr>
          <p:cNvSpPr>
            <a:spLocks noGrp="1"/>
          </p:cNvSpPr>
          <p:nvPr>
            <p:ph type="title"/>
          </p:nvPr>
        </p:nvSpPr>
        <p:spPr>
          <a:xfrm>
            <a:off x="304800" y="1143000"/>
            <a:ext cx="8229600" cy="1143000"/>
          </a:xfrm>
        </p:spPr>
        <p:txBody>
          <a:bodyPr/>
          <a:lstStyle/>
          <a:p>
            <a:r>
              <a:rPr lang="en-US" dirty="0"/>
              <a:t>Modest Observing Equipment is Sufficient for Good Science  </a:t>
            </a:r>
          </a:p>
        </p:txBody>
      </p:sp>
      <p:sp>
        <p:nvSpPr>
          <p:cNvPr id="3" name="Content Placeholder 2">
            <a:extLst>
              <a:ext uri="{FF2B5EF4-FFF2-40B4-BE49-F238E27FC236}">
                <a16:creationId xmlns:a16="http://schemas.microsoft.com/office/drawing/2014/main" id="{B45011F3-E48E-4B00-B6E4-BE5627FA1ADC}"/>
              </a:ext>
            </a:extLst>
          </p:cNvPr>
          <p:cNvSpPr>
            <a:spLocks noGrp="1"/>
          </p:cNvSpPr>
          <p:nvPr>
            <p:ph idx="1"/>
          </p:nvPr>
        </p:nvSpPr>
        <p:spPr>
          <a:xfrm>
            <a:off x="533400" y="2590800"/>
            <a:ext cx="8229600" cy="4525963"/>
          </a:xfrm>
        </p:spPr>
        <p:txBody>
          <a:bodyPr>
            <a:no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a:t>
            </a:r>
            <a:r>
              <a:rPr lang="en-US" sz="2400" dirty="0">
                <a:effectLst/>
                <a:latin typeface="Calibri" panose="020F0502020204030204" pitchFamily="34" charset="0"/>
                <a:ea typeface="Calibri" panose="020F0502020204030204" pitchFamily="34" charset="0"/>
                <a:cs typeface="Times New Roman" panose="02020603050405020304" pitchFamily="18" charset="0"/>
              </a:rPr>
              <a:t>ools of the scientist are the same as the tools of the amateur: telescopes, cameras, star charts. </a:t>
            </a:r>
          </a:p>
          <a:p>
            <a:r>
              <a:rPr lang="en-US" sz="2400" dirty="0">
                <a:latin typeface="Calibri" panose="020F0502020204030204" pitchFamily="34" charset="0"/>
                <a:ea typeface="Calibri" panose="020F0502020204030204" pitchFamily="34" charset="0"/>
                <a:cs typeface="Times New Roman" panose="02020603050405020304" pitchFamily="18" charset="0"/>
              </a:rPr>
              <a:t>Good software for observers is freely available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M</a:t>
            </a:r>
            <a:r>
              <a:rPr lang="en-US" sz="2400" dirty="0">
                <a:effectLst/>
                <a:latin typeface="Calibri" panose="020F0502020204030204" pitchFamily="34" charset="0"/>
                <a:ea typeface="Calibri" panose="020F0502020204030204" pitchFamily="34" charset="0"/>
                <a:cs typeface="Times New Roman" panose="02020603050405020304" pitchFamily="18" charset="0"/>
              </a:rPr>
              <a:t>eaningful observations can be made with inexpensive equipment.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In occultation observing, the telescope and camera are important, but where you put it is equally important.  Many amateurs are in the fortunate circumstance of being able to go almost anywhere in the world. </a:t>
            </a:r>
          </a:p>
        </p:txBody>
      </p:sp>
      <p:sp>
        <p:nvSpPr>
          <p:cNvPr id="4" name="Date Placeholder 3">
            <a:extLst>
              <a:ext uri="{FF2B5EF4-FFF2-40B4-BE49-F238E27FC236}">
                <a16:creationId xmlns:a16="http://schemas.microsoft.com/office/drawing/2014/main" id="{63615998-DB85-4358-A934-4AA056AADFB7}"/>
              </a:ext>
            </a:extLst>
          </p:cNvPr>
          <p:cNvSpPr>
            <a:spLocks noGrp="1"/>
          </p:cNvSpPr>
          <p:nvPr>
            <p:ph type="dt" sz="half" idx="10"/>
          </p:nvPr>
        </p:nvSpPr>
        <p:spPr/>
        <p:txBody>
          <a:bodyPr/>
          <a:lstStyle/>
          <a:p>
            <a:pPr>
              <a:defRPr/>
            </a:pPr>
            <a:fld id="{1D523F08-99F5-451D-8D9C-CC523CDA3635}" type="datetime1">
              <a:rPr lang="en-US" smtClean="0"/>
              <a:t>7/14/2021</a:t>
            </a:fld>
            <a:endParaRPr lang="en-US" dirty="0"/>
          </a:p>
        </p:txBody>
      </p:sp>
      <p:sp>
        <p:nvSpPr>
          <p:cNvPr id="5" name="Slide Number Placeholder 4">
            <a:extLst>
              <a:ext uri="{FF2B5EF4-FFF2-40B4-BE49-F238E27FC236}">
                <a16:creationId xmlns:a16="http://schemas.microsoft.com/office/drawing/2014/main" id="{2C5DDBFA-3305-4EB7-AB5F-688B9177C65A}"/>
              </a:ext>
            </a:extLst>
          </p:cNvPr>
          <p:cNvSpPr>
            <a:spLocks noGrp="1"/>
          </p:cNvSpPr>
          <p:nvPr>
            <p:ph type="sldNum" sz="quarter" idx="12"/>
          </p:nvPr>
        </p:nvSpPr>
        <p:spPr/>
        <p:txBody>
          <a:bodyPr/>
          <a:lstStyle/>
          <a:p>
            <a:pPr>
              <a:defRPr/>
            </a:pPr>
            <a:fld id="{E3593522-AFF0-4614-9B16-4173FF731307}" type="slidenum">
              <a:rPr lang="en-US" altLang="en-US" smtClean="0"/>
              <a:pPr>
                <a:defRPr/>
              </a:pPr>
              <a:t>5</a:t>
            </a:fld>
            <a:endParaRPr lang="en-US" altLang="en-US"/>
          </a:p>
        </p:txBody>
      </p:sp>
    </p:spTree>
    <p:extLst>
      <p:ext uri="{BB962C8B-B14F-4D97-AF65-F5344CB8AC3E}">
        <p14:creationId xmlns:p14="http://schemas.microsoft.com/office/powerpoint/2010/main" val="2829628481"/>
      </p:ext>
    </p:extLst>
  </p:cSld>
  <p:clrMapOvr>
    <a:masterClrMapping/>
  </p:clrMapOvr>
  <p:transition spd="slow">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E37-947D-431C-87C6-235F883ED59E}"/>
              </a:ext>
            </a:extLst>
          </p:cNvPr>
          <p:cNvSpPr>
            <a:spLocks noGrp="1"/>
          </p:cNvSpPr>
          <p:nvPr>
            <p:ph type="title"/>
          </p:nvPr>
        </p:nvSpPr>
        <p:spPr/>
        <p:txBody>
          <a:bodyPr/>
          <a:lstStyle/>
          <a:p>
            <a:r>
              <a:rPr lang="en-US" dirty="0"/>
              <a:t>Journal for Occultation Astronomy</a:t>
            </a:r>
          </a:p>
        </p:txBody>
      </p:sp>
      <p:pic>
        <p:nvPicPr>
          <p:cNvPr id="5" name="Picture 4">
            <a:extLst>
              <a:ext uri="{FF2B5EF4-FFF2-40B4-BE49-F238E27FC236}">
                <a16:creationId xmlns:a16="http://schemas.microsoft.com/office/drawing/2014/main" id="{D4CD9FA5-61AA-4C39-9286-0B316075A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69" y="1793709"/>
            <a:ext cx="3581400" cy="5065948"/>
          </a:xfrm>
          <a:prstGeom prst="rect">
            <a:avLst/>
          </a:prstGeom>
        </p:spPr>
      </p:pic>
      <p:sp>
        <p:nvSpPr>
          <p:cNvPr id="3" name="Content Placeholder 2">
            <a:extLst>
              <a:ext uri="{FF2B5EF4-FFF2-40B4-BE49-F238E27FC236}">
                <a16:creationId xmlns:a16="http://schemas.microsoft.com/office/drawing/2014/main" id="{1A3CAA16-33C2-4246-9692-949818425B84}"/>
              </a:ext>
            </a:extLst>
          </p:cNvPr>
          <p:cNvSpPr>
            <a:spLocks noGrp="1"/>
          </p:cNvSpPr>
          <p:nvPr>
            <p:ph idx="1"/>
          </p:nvPr>
        </p:nvSpPr>
        <p:spPr>
          <a:xfrm>
            <a:off x="3885015" y="1888899"/>
            <a:ext cx="5071798" cy="3994602"/>
          </a:xfrm>
        </p:spPr>
        <p:txBody>
          <a:bodyPr/>
          <a:lstStyle/>
          <a:p>
            <a:r>
              <a:rPr lang="en-US" dirty="0"/>
              <a:t>Journal by and for occultation observers of all capabilities and from all locations</a:t>
            </a:r>
          </a:p>
          <a:p>
            <a:r>
              <a:rPr lang="en-US" dirty="0"/>
              <a:t>Published quarterly </a:t>
            </a:r>
          </a:p>
          <a:p>
            <a:r>
              <a:rPr lang="en-US" dirty="0"/>
              <a:t>Freely available to all at https://iota-es.de/joafree.html </a:t>
            </a:r>
          </a:p>
          <a:p>
            <a:endParaRPr lang="en-US" dirty="0"/>
          </a:p>
        </p:txBody>
      </p:sp>
      <p:pic>
        <p:nvPicPr>
          <p:cNvPr id="7" name="Picture 6">
            <a:extLst>
              <a:ext uri="{FF2B5EF4-FFF2-40B4-BE49-F238E27FC236}">
                <a16:creationId xmlns:a16="http://schemas.microsoft.com/office/drawing/2014/main" id="{2E3179B1-B019-4668-ABC2-0367A3C20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733800"/>
            <a:ext cx="3636006" cy="2819400"/>
          </a:xfrm>
          <a:prstGeom prst="rect">
            <a:avLst/>
          </a:prstGeom>
        </p:spPr>
      </p:pic>
      <p:sp>
        <p:nvSpPr>
          <p:cNvPr id="4" name="Date Placeholder 3">
            <a:extLst>
              <a:ext uri="{FF2B5EF4-FFF2-40B4-BE49-F238E27FC236}">
                <a16:creationId xmlns:a16="http://schemas.microsoft.com/office/drawing/2014/main" id="{64BD82F2-3EBA-4A85-9D36-7C551C17AF94}"/>
              </a:ext>
            </a:extLst>
          </p:cNvPr>
          <p:cNvSpPr>
            <a:spLocks noGrp="1"/>
          </p:cNvSpPr>
          <p:nvPr>
            <p:ph type="dt" sz="half" idx="10"/>
          </p:nvPr>
        </p:nvSpPr>
        <p:spPr/>
        <p:txBody>
          <a:bodyPr/>
          <a:lstStyle/>
          <a:p>
            <a:pPr>
              <a:defRPr/>
            </a:pPr>
            <a:fld id="{9C1E15FD-39D8-492B-B65C-5DA8595334AD}" type="datetime1">
              <a:rPr lang="en-US" smtClean="0"/>
              <a:t>7/14/2021</a:t>
            </a:fld>
            <a:endParaRPr lang="en-US" dirty="0"/>
          </a:p>
        </p:txBody>
      </p:sp>
      <p:sp>
        <p:nvSpPr>
          <p:cNvPr id="6" name="Slide Number Placeholder 5">
            <a:extLst>
              <a:ext uri="{FF2B5EF4-FFF2-40B4-BE49-F238E27FC236}">
                <a16:creationId xmlns:a16="http://schemas.microsoft.com/office/drawing/2014/main" id="{1EBA5EB8-F7EC-4801-A72A-D2C17739DE0B}"/>
              </a:ext>
            </a:extLst>
          </p:cNvPr>
          <p:cNvSpPr>
            <a:spLocks noGrp="1"/>
          </p:cNvSpPr>
          <p:nvPr>
            <p:ph type="sldNum" sz="quarter" idx="12"/>
          </p:nvPr>
        </p:nvSpPr>
        <p:spPr/>
        <p:txBody>
          <a:bodyPr/>
          <a:lstStyle/>
          <a:p>
            <a:pPr>
              <a:defRPr/>
            </a:pPr>
            <a:fld id="{E3593522-AFF0-4614-9B16-4173FF731307}" type="slidenum">
              <a:rPr lang="en-US" altLang="en-US" smtClean="0"/>
              <a:pPr>
                <a:defRPr/>
              </a:pPr>
              <a:t>50</a:t>
            </a:fld>
            <a:endParaRPr lang="en-US" altLang="en-US"/>
          </a:p>
        </p:txBody>
      </p:sp>
    </p:spTree>
    <p:extLst>
      <p:ext uri="{BB962C8B-B14F-4D97-AF65-F5344CB8AC3E}">
        <p14:creationId xmlns:p14="http://schemas.microsoft.com/office/powerpoint/2010/main" val="2151133521"/>
      </p:ext>
    </p:extLst>
  </p:cSld>
  <p:clrMapOvr>
    <a:masterClrMapping/>
  </p:clrMapOvr>
  <p:transition spd="slow">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600C-7F16-4A78-8102-4EE5AB8A0C06}"/>
              </a:ext>
            </a:extLst>
          </p:cNvPr>
          <p:cNvSpPr>
            <a:spLocks noGrp="1"/>
          </p:cNvSpPr>
          <p:nvPr>
            <p:ph type="title"/>
          </p:nvPr>
        </p:nvSpPr>
        <p:spPr/>
        <p:txBody>
          <a:bodyPr/>
          <a:lstStyle/>
          <a:p>
            <a:r>
              <a:rPr lang="en-US" dirty="0"/>
              <a:t>Software </a:t>
            </a:r>
          </a:p>
        </p:txBody>
      </p:sp>
      <p:sp>
        <p:nvSpPr>
          <p:cNvPr id="3" name="Content Placeholder 2">
            <a:extLst>
              <a:ext uri="{FF2B5EF4-FFF2-40B4-BE49-F238E27FC236}">
                <a16:creationId xmlns:a16="http://schemas.microsoft.com/office/drawing/2014/main" id="{D2FF9D69-7568-4175-9080-9040C78ACAA4}"/>
              </a:ext>
            </a:extLst>
          </p:cNvPr>
          <p:cNvSpPr>
            <a:spLocks noGrp="1"/>
          </p:cNvSpPr>
          <p:nvPr>
            <p:ph idx="1"/>
          </p:nvPr>
        </p:nvSpPr>
        <p:spPr>
          <a:xfrm>
            <a:off x="520505" y="1839668"/>
            <a:ext cx="8153400" cy="3992563"/>
          </a:xfrm>
        </p:spPr>
        <p:txBody>
          <a:bodyPr/>
          <a:lstStyle/>
          <a:p>
            <a:r>
              <a:rPr lang="en-US" dirty="0"/>
              <a:t>Occult4 – lunar-occultations.com/iota/occult4.htm</a:t>
            </a:r>
          </a:p>
          <a:p>
            <a:r>
              <a:rPr lang="en-US" dirty="0" err="1"/>
              <a:t>Occultwatcher</a:t>
            </a:r>
            <a:r>
              <a:rPr lang="en-US" dirty="0"/>
              <a:t> – www.occultwatcher.net</a:t>
            </a:r>
          </a:p>
          <a:p>
            <a:r>
              <a:rPr lang="en-US" dirty="0"/>
              <a:t>IOTA Video Capture/Video Playback – occultations.org/observing/software/</a:t>
            </a:r>
          </a:p>
          <a:p>
            <a:r>
              <a:rPr lang="en-US" dirty="0" err="1"/>
              <a:t>Pymovie</a:t>
            </a:r>
            <a:r>
              <a:rPr lang="en-US" dirty="0"/>
              <a:t> / </a:t>
            </a:r>
            <a:r>
              <a:rPr lang="en-US" dirty="0" err="1"/>
              <a:t>Pyote</a:t>
            </a:r>
            <a:r>
              <a:rPr lang="en-US" dirty="0"/>
              <a:t> – occultations.org/observing/software/</a:t>
            </a:r>
            <a:r>
              <a:rPr lang="en-US" dirty="0" err="1"/>
              <a:t>pymovie</a:t>
            </a:r>
            <a:endParaRPr lang="en-US" dirty="0"/>
          </a:p>
          <a:p>
            <a:r>
              <a:rPr lang="en-US" dirty="0" err="1"/>
              <a:t>Limovie</a:t>
            </a:r>
            <a:r>
              <a:rPr lang="en-US" dirty="0"/>
              <a:t> – Astro-</a:t>
            </a:r>
            <a:r>
              <a:rPr lang="en-US" dirty="0" err="1"/>
              <a:t>limovie</a:t>
            </a:r>
            <a:r>
              <a:rPr lang="en-US" dirty="0"/>
              <a:t>-info/</a:t>
            </a:r>
            <a:r>
              <a:rPr lang="en-US" dirty="0" err="1"/>
              <a:t>limovie</a:t>
            </a:r>
            <a:r>
              <a:rPr lang="en-US" dirty="0"/>
              <a:t>/manual_0997/manual_en.html</a:t>
            </a:r>
          </a:p>
          <a:p>
            <a:r>
              <a:rPr lang="en-US" dirty="0"/>
              <a:t>Virtual Dub – www.virtualdub.org</a:t>
            </a:r>
          </a:p>
          <a:p>
            <a:r>
              <a:rPr lang="en-US" dirty="0"/>
              <a:t>Guide9 – not available via download, www.projectpluto.com</a:t>
            </a:r>
          </a:p>
          <a:p>
            <a:r>
              <a:rPr lang="en-US" dirty="0"/>
              <a:t>C2A – www.astrosurf.com/c2a/english</a:t>
            </a:r>
          </a:p>
          <a:p>
            <a:r>
              <a:rPr lang="en-US" dirty="0" err="1"/>
              <a:t>SharpCap</a:t>
            </a:r>
            <a:r>
              <a:rPr lang="en-US" dirty="0"/>
              <a:t> – www.sharpcap.co.uk</a:t>
            </a:r>
          </a:p>
          <a:p>
            <a:r>
              <a:rPr lang="en-US" dirty="0"/>
              <a:t>Tangra – www.hristopavlov.net/tangra3/</a:t>
            </a:r>
          </a:p>
          <a:p>
            <a:r>
              <a:rPr lang="en-US" dirty="0" err="1"/>
              <a:t>Occurec</a:t>
            </a:r>
            <a:r>
              <a:rPr lang="en-US" dirty="0"/>
              <a:t> – www.hristopavlov.net/OccuRec/OccuRec.htmo</a:t>
            </a:r>
          </a:p>
          <a:p>
            <a:endParaRPr lang="en-US" dirty="0"/>
          </a:p>
          <a:p>
            <a:endParaRPr lang="en-US" dirty="0"/>
          </a:p>
        </p:txBody>
      </p:sp>
      <p:sp>
        <p:nvSpPr>
          <p:cNvPr id="4" name="Date Placeholder 3">
            <a:extLst>
              <a:ext uri="{FF2B5EF4-FFF2-40B4-BE49-F238E27FC236}">
                <a16:creationId xmlns:a16="http://schemas.microsoft.com/office/drawing/2014/main" id="{673C2DCD-A11A-4BE9-B9B4-943A2CC3DA39}"/>
              </a:ext>
            </a:extLst>
          </p:cNvPr>
          <p:cNvSpPr>
            <a:spLocks noGrp="1"/>
          </p:cNvSpPr>
          <p:nvPr>
            <p:ph type="dt" sz="half" idx="10"/>
          </p:nvPr>
        </p:nvSpPr>
        <p:spPr/>
        <p:txBody>
          <a:bodyPr/>
          <a:lstStyle/>
          <a:p>
            <a:pPr>
              <a:defRPr/>
            </a:pPr>
            <a:fld id="{5FCD88F6-BD03-4D41-85B1-3FEA8847413B}" type="datetime1">
              <a:rPr lang="en-US" smtClean="0"/>
              <a:t>7/14/2021</a:t>
            </a:fld>
            <a:endParaRPr lang="en-US" dirty="0"/>
          </a:p>
        </p:txBody>
      </p:sp>
      <p:sp>
        <p:nvSpPr>
          <p:cNvPr id="5" name="Slide Number Placeholder 4">
            <a:extLst>
              <a:ext uri="{FF2B5EF4-FFF2-40B4-BE49-F238E27FC236}">
                <a16:creationId xmlns:a16="http://schemas.microsoft.com/office/drawing/2014/main" id="{55456209-0DDD-49FA-A895-E752CF4082B3}"/>
              </a:ext>
            </a:extLst>
          </p:cNvPr>
          <p:cNvSpPr>
            <a:spLocks noGrp="1"/>
          </p:cNvSpPr>
          <p:nvPr>
            <p:ph type="sldNum" sz="quarter" idx="12"/>
          </p:nvPr>
        </p:nvSpPr>
        <p:spPr/>
        <p:txBody>
          <a:bodyPr/>
          <a:lstStyle/>
          <a:p>
            <a:pPr>
              <a:defRPr/>
            </a:pPr>
            <a:fld id="{E3593522-AFF0-4614-9B16-4173FF731307}" type="slidenum">
              <a:rPr lang="en-US" altLang="en-US" smtClean="0"/>
              <a:pPr>
                <a:defRPr/>
              </a:pPr>
              <a:t>51</a:t>
            </a:fld>
            <a:endParaRPr lang="en-US" altLang="en-US"/>
          </a:p>
        </p:txBody>
      </p:sp>
    </p:spTree>
    <p:extLst>
      <p:ext uri="{BB962C8B-B14F-4D97-AF65-F5344CB8AC3E}">
        <p14:creationId xmlns:p14="http://schemas.microsoft.com/office/powerpoint/2010/main" val="1399564993"/>
      </p:ext>
    </p:extLst>
  </p:cSld>
  <p:clrMapOvr>
    <a:masterClrMapping/>
  </p:clrMapOvr>
  <p:transition spd="slow">
    <p:random/>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F3D131B-A134-4BD7-B75B-7E054AC3005D}"/>
              </a:ext>
            </a:extLst>
          </p:cNvPr>
          <p:cNvSpPr>
            <a:spLocks noGrp="1"/>
          </p:cNvSpPr>
          <p:nvPr>
            <p:ph type="title" idx="4294967295"/>
          </p:nvPr>
        </p:nvSpPr>
        <p:spPr>
          <a:xfrm>
            <a:off x="698892" y="1066800"/>
            <a:ext cx="8229600" cy="1143000"/>
          </a:xfrm>
        </p:spPr>
        <p:txBody>
          <a:bodyPr/>
          <a:lstStyle/>
          <a:p>
            <a:pPr eaLnBrk="1" hangingPunct="1"/>
            <a:r>
              <a:rPr lang="en-US" altLang="en-US" b="1" dirty="0"/>
              <a:t>IOTA’s Mission(s)</a:t>
            </a:r>
          </a:p>
        </p:txBody>
      </p:sp>
      <p:sp>
        <p:nvSpPr>
          <p:cNvPr id="25603" name="Content Placeholder 2">
            <a:extLst>
              <a:ext uri="{FF2B5EF4-FFF2-40B4-BE49-F238E27FC236}">
                <a16:creationId xmlns:a16="http://schemas.microsoft.com/office/drawing/2014/main" id="{725B765B-3ECF-44B8-B9D5-D41BA89A17BF}"/>
              </a:ext>
            </a:extLst>
          </p:cNvPr>
          <p:cNvSpPr>
            <a:spLocks noGrp="1"/>
          </p:cNvSpPr>
          <p:nvPr>
            <p:ph idx="4294967295"/>
          </p:nvPr>
        </p:nvSpPr>
        <p:spPr>
          <a:xfrm>
            <a:off x="723733" y="2057400"/>
            <a:ext cx="8229600" cy="3657600"/>
          </a:xfrm>
        </p:spPr>
        <p:txBody>
          <a:bodyPr/>
          <a:lstStyle/>
          <a:p>
            <a:pPr eaLnBrk="1" hangingPunct="1">
              <a:lnSpc>
                <a:spcPct val="110000"/>
              </a:lnSpc>
              <a:spcAft>
                <a:spcPts val="800"/>
              </a:spcAft>
            </a:pPr>
            <a:r>
              <a:rPr lang="en-US" altLang="en-US" sz="2400" b="1" dirty="0">
                <a:solidFill>
                  <a:schemeClr val="tx2"/>
                </a:solidFill>
              </a:rPr>
              <a:t>Provide </a:t>
            </a:r>
            <a:r>
              <a:rPr lang="en-US" altLang="en-US" sz="2400" b="1" u="sng" dirty="0">
                <a:solidFill>
                  <a:schemeClr val="tx2"/>
                </a:solidFill>
              </a:rPr>
              <a:t>predictions</a:t>
            </a:r>
            <a:r>
              <a:rPr lang="en-US" altLang="en-US" sz="2400" b="1" dirty="0">
                <a:solidFill>
                  <a:schemeClr val="tx2"/>
                </a:solidFill>
              </a:rPr>
              <a:t> for occultations of stars by asteroids, planets, and the Moon</a:t>
            </a:r>
          </a:p>
          <a:p>
            <a:pPr eaLnBrk="1" hangingPunct="1">
              <a:lnSpc>
                <a:spcPct val="110000"/>
              </a:lnSpc>
              <a:spcAft>
                <a:spcPts val="800"/>
              </a:spcAft>
            </a:pPr>
            <a:r>
              <a:rPr lang="en-US" altLang="en-US" sz="2400" b="1" dirty="0">
                <a:solidFill>
                  <a:schemeClr val="tx2"/>
                </a:solidFill>
              </a:rPr>
              <a:t>Encourage and facilitate the </a:t>
            </a:r>
            <a:r>
              <a:rPr lang="en-US" altLang="en-US" sz="2400" b="1" u="sng" dirty="0">
                <a:solidFill>
                  <a:schemeClr val="tx2"/>
                </a:solidFill>
              </a:rPr>
              <a:t>observation</a:t>
            </a:r>
            <a:r>
              <a:rPr lang="en-US" altLang="en-US" sz="2400" b="1" dirty="0">
                <a:solidFill>
                  <a:schemeClr val="tx2"/>
                </a:solidFill>
              </a:rPr>
              <a:t> and measurement of occultations and eclipses</a:t>
            </a:r>
          </a:p>
          <a:p>
            <a:pPr eaLnBrk="1" hangingPunct="1">
              <a:lnSpc>
                <a:spcPct val="110000"/>
              </a:lnSpc>
              <a:spcAft>
                <a:spcPts val="800"/>
              </a:spcAft>
            </a:pPr>
            <a:r>
              <a:rPr lang="en-US" altLang="en-US" sz="2400" b="1" dirty="0">
                <a:solidFill>
                  <a:schemeClr val="tx2"/>
                </a:solidFill>
              </a:rPr>
              <a:t>Provide </a:t>
            </a:r>
            <a:r>
              <a:rPr lang="en-US" altLang="en-US" sz="2400" b="1" u="sng" dirty="0">
                <a:solidFill>
                  <a:schemeClr val="tx2"/>
                </a:solidFill>
              </a:rPr>
              <a:t>software</a:t>
            </a:r>
            <a:r>
              <a:rPr lang="en-US" altLang="en-US" sz="2400" b="1" dirty="0">
                <a:solidFill>
                  <a:schemeClr val="tx2"/>
                </a:solidFill>
              </a:rPr>
              <a:t> and information on observing equipment and techniques</a:t>
            </a:r>
          </a:p>
          <a:p>
            <a:pPr eaLnBrk="1" hangingPunct="1">
              <a:lnSpc>
                <a:spcPct val="110000"/>
              </a:lnSpc>
              <a:spcAft>
                <a:spcPts val="800"/>
              </a:spcAft>
            </a:pPr>
            <a:r>
              <a:rPr lang="en-US" altLang="en-US" sz="2400" b="1" dirty="0">
                <a:solidFill>
                  <a:schemeClr val="tx2"/>
                </a:solidFill>
              </a:rPr>
              <a:t>Report to our members and </a:t>
            </a:r>
            <a:r>
              <a:rPr lang="en-US" altLang="en-US" sz="2400" b="1" u="sng" dirty="0">
                <a:solidFill>
                  <a:schemeClr val="tx2"/>
                </a:solidFill>
              </a:rPr>
              <a:t>publish</a:t>
            </a:r>
            <a:r>
              <a:rPr lang="en-US" altLang="en-US" sz="2400" b="1" dirty="0">
                <a:solidFill>
                  <a:schemeClr val="tx2"/>
                </a:solidFill>
              </a:rPr>
              <a:t> our observations</a:t>
            </a:r>
          </a:p>
        </p:txBody>
      </p:sp>
      <p:sp>
        <p:nvSpPr>
          <p:cNvPr id="2" name="TextBox 1">
            <a:extLst>
              <a:ext uri="{FF2B5EF4-FFF2-40B4-BE49-F238E27FC236}">
                <a16:creationId xmlns:a16="http://schemas.microsoft.com/office/drawing/2014/main" id="{E269066E-A6EE-4716-98F2-D8C485A64C3B}"/>
              </a:ext>
            </a:extLst>
          </p:cNvPr>
          <p:cNvSpPr txBox="1"/>
          <p:nvPr/>
        </p:nvSpPr>
        <p:spPr>
          <a:xfrm>
            <a:off x="2819400" y="5685460"/>
            <a:ext cx="3429000" cy="523220"/>
          </a:xfrm>
          <a:prstGeom prst="rect">
            <a:avLst/>
          </a:prstGeom>
          <a:noFill/>
        </p:spPr>
        <p:txBody>
          <a:bodyPr wrap="square" rtlCol="0">
            <a:spAutoFit/>
          </a:bodyPr>
          <a:lstStyle/>
          <a:p>
            <a:r>
              <a:rPr lang="en-US" sz="2800" b="1" dirty="0">
                <a:solidFill>
                  <a:srgbClr val="FF0000"/>
                </a:solidFill>
              </a:rPr>
              <a:t>Join us, won’t you?</a:t>
            </a: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D5BF-CED3-4798-ADAA-F6F57B81A619}"/>
              </a:ext>
            </a:extLst>
          </p:cNvPr>
          <p:cNvSpPr>
            <a:spLocks noGrp="1"/>
          </p:cNvSpPr>
          <p:nvPr>
            <p:ph type="title"/>
          </p:nvPr>
        </p:nvSpPr>
        <p:spPr>
          <a:xfrm>
            <a:off x="457200" y="1189868"/>
            <a:ext cx="2895600" cy="914400"/>
          </a:xfrm>
        </p:spPr>
        <p:txBody>
          <a:bodyPr/>
          <a:lstStyle/>
          <a:p>
            <a:pPr algn="l"/>
            <a:r>
              <a:rPr lang="en-US" b="1" dirty="0"/>
              <a:t>What is an Occultation</a:t>
            </a:r>
          </a:p>
        </p:txBody>
      </p:sp>
      <p:pic>
        <p:nvPicPr>
          <p:cNvPr id="6" name="Picture 5">
            <a:extLst>
              <a:ext uri="{FF2B5EF4-FFF2-40B4-BE49-F238E27FC236}">
                <a16:creationId xmlns:a16="http://schemas.microsoft.com/office/drawing/2014/main" id="{8579E0BA-C56D-436B-BD10-311493B5F974}"/>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2416644" y="1372431"/>
            <a:ext cx="6727356" cy="5485569"/>
          </a:xfrm>
          <a:prstGeom prst="rect">
            <a:avLst/>
          </a:prstGeom>
        </p:spPr>
      </p:pic>
      <p:sp>
        <p:nvSpPr>
          <p:cNvPr id="3" name="Content Placeholder 2">
            <a:extLst>
              <a:ext uri="{FF2B5EF4-FFF2-40B4-BE49-F238E27FC236}">
                <a16:creationId xmlns:a16="http://schemas.microsoft.com/office/drawing/2014/main" id="{A89DB53C-368F-4C78-AE96-902F753ED5DB}"/>
              </a:ext>
            </a:extLst>
          </p:cNvPr>
          <p:cNvSpPr>
            <a:spLocks noGrp="1"/>
          </p:cNvSpPr>
          <p:nvPr>
            <p:ph idx="1"/>
          </p:nvPr>
        </p:nvSpPr>
        <p:spPr>
          <a:xfrm>
            <a:off x="76200" y="2819400"/>
            <a:ext cx="5029200" cy="4221163"/>
          </a:xfrm>
        </p:spPr>
        <p:txBody>
          <a:bodyPr/>
          <a:lstStyle/>
          <a:p>
            <a:r>
              <a:rPr lang="en-US" b="1" dirty="0"/>
              <a:t>An occultation in astronomy is the passage of a celestial object between the observer and another celestial object</a:t>
            </a:r>
          </a:p>
          <a:p>
            <a:r>
              <a:rPr lang="en-US" b="1" dirty="0"/>
              <a:t>IOTA observes occultations</a:t>
            </a:r>
          </a:p>
          <a:p>
            <a:pPr lvl="1"/>
            <a:r>
              <a:rPr lang="en-US" b="1" dirty="0"/>
              <a:t>By the Moon of the Sun (eclipses), stars, planets</a:t>
            </a:r>
          </a:p>
          <a:p>
            <a:pPr lvl="1"/>
            <a:r>
              <a:rPr lang="en-US" b="1" dirty="0"/>
              <a:t>By asteroids of stars</a:t>
            </a:r>
          </a:p>
          <a:p>
            <a:pPr lvl="1"/>
            <a:r>
              <a:rPr lang="en-US" b="1" dirty="0"/>
              <a:t>By planets of stars</a:t>
            </a:r>
          </a:p>
        </p:txBody>
      </p:sp>
      <p:sp>
        <p:nvSpPr>
          <p:cNvPr id="4" name="Date Placeholder 3">
            <a:extLst>
              <a:ext uri="{FF2B5EF4-FFF2-40B4-BE49-F238E27FC236}">
                <a16:creationId xmlns:a16="http://schemas.microsoft.com/office/drawing/2014/main" id="{A1D73BC9-9972-4DBD-889C-8E9598F0A0B4}"/>
              </a:ext>
            </a:extLst>
          </p:cNvPr>
          <p:cNvSpPr>
            <a:spLocks noGrp="1"/>
          </p:cNvSpPr>
          <p:nvPr>
            <p:ph type="dt" sz="half" idx="10"/>
          </p:nvPr>
        </p:nvSpPr>
        <p:spPr/>
        <p:txBody>
          <a:bodyPr/>
          <a:lstStyle/>
          <a:p>
            <a:pPr>
              <a:defRPr/>
            </a:pPr>
            <a:fld id="{2C5F9AA5-B969-4A4E-971A-87EB46BA8ACC}" type="datetime1">
              <a:rPr lang="en-US" smtClean="0"/>
              <a:t>7/14/2021</a:t>
            </a:fld>
            <a:endParaRPr lang="en-US" dirty="0"/>
          </a:p>
        </p:txBody>
      </p:sp>
      <p:sp>
        <p:nvSpPr>
          <p:cNvPr id="5" name="Slide Number Placeholder 4">
            <a:extLst>
              <a:ext uri="{FF2B5EF4-FFF2-40B4-BE49-F238E27FC236}">
                <a16:creationId xmlns:a16="http://schemas.microsoft.com/office/drawing/2014/main" id="{0A64C4AC-E8FB-44FE-BB16-EA975717FE54}"/>
              </a:ext>
            </a:extLst>
          </p:cNvPr>
          <p:cNvSpPr>
            <a:spLocks noGrp="1"/>
          </p:cNvSpPr>
          <p:nvPr>
            <p:ph type="sldNum" sz="quarter" idx="12"/>
          </p:nvPr>
        </p:nvSpPr>
        <p:spPr/>
        <p:txBody>
          <a:bodyPr/>
          <a:lstStyle/>
          <a:p>
            <a:pPr>
              <a:defRPr/>
            </a:pPr>
            <a:fld id="{E3593522-AFF0-4614-9B16-4173FF731307}" type="slidenum">
              <a:rPr lang="en-US" altLang="en-US" smtClean="0"/>
              <a:pPr>
                <a:defRPr/>
              </a:pPr>
              <a:t>6</a:t>
            </a:fld>
            <a:endParaRPr lang="en-US" altLang="en-US"/>
          </a:p>
        </p:txBody>
      </p:sp>
    </p:spTree>
    <p:extLst>
      <p:ext uri="{BB962C8B-B14F-4D97-AF65-F5344CB8AC3E}">
        <p14:creationId xmlns:p14="http://schemas.microsoft.com/office/powerpoint/2010/main" val="74506967"/>
      </p:ext>
    </p:extLst>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1D8F75-B8B9-432E-930A-8D56A30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7930243" cy="5476491"/>
          </a:xfrm>
          <a:prstGeom prst="rect">
            <a:avLst/>
          </a:prstGeom>
        </p:spPr>
      </p:pic>
    </p:spTree>
    <p:extLst>
      <p:ext uri="{BB962C8B-B14F-4D97-AF65-F5344CB8AC3E}">
        <p14:creationId xmlns:p14="http://schemas.microsoft.com/office/powerpoint/2010/main" val="1598257"/>
      </p:ext>
    </p:extLst>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0AEE-89F4-4E9A-A052-00D24C48AE67}"/>
              </a:ext>
            </a:extLst>
          </p:cNvPr>
          <p:cNvSpPr>
            <a:spLocks noGrp="1"/>
          </p:cNvSpPr>
          <p:nvPr>
            <p:ph type="title"/>
          </p:nvPr>
        </p:nvSpPr>
        <p:spPr>
          <a:xfrm>
            <a:off x="533400" y="1146644"/>
            <a:ext cx="8229600" cy="910756"/>
          </a:xfrm>
        </p:spPr>
        <p:txBody>
          <a:bodyPr/>
          <a:lstStyle/>
          <a:p>
            <a:r>
              <a:rPr lang="en-US" dirty="0"/>
              <a:t>Occultations of Stars by the Moon</a:t>
            </a:r>
          </a:p>
        </p:txBody>
      </p:sp>
      <p:sp>
        <p:nvSpPr>
          <p:cNvPr id="3" name="Content Placeholder 2">
            <a:extLst>
              <a:ext uri="{FF2B5EF4-FFF2-40B4-BE49-F238E27FC236}">
                <a16:creationId xmlns:a16="http://schemas.microsoft.com/office/drawing/2014/main" id="{8928D509-60B7-425E-B3D9-05F5ACF00B06}"/>
              </a:ext>
            </a:extLst>
          </p:cNvPr>
          <p:cNvSpPr>
            <a:spLocks noGrp="1"/>
          </p:cNvSpPr>
          <p:nvPr>
            <p:ph idx="1"/>
          </p:nvPr>
        </p:nvSpPr>
        <p:spPr>
          <a:xfrm>
            <a:off x="533400" y="2062771"/>
            <a:ext cx="8229600" cy="4525963"/>
          </a:xfrm>
        </p:spPr>
        <p:txBody>
          <a:bodyPr>
            <a:normAutofit/>
          </a:bodyPr>
          <a:lstStyle/>
          <a:p>
            <a:r>
              <a:rPr lang="en-US" dirty="0"/>
              <a:t>Historically observed for information on the lunar orbit</a:t>
            </a:r>
          </a:p>
          <a:p>
            <a:r>
              <a:rPr lang="en-US" dirty="0"/>
              <a:t>Now observed for information on the star</a:t>
            </a:r>
          </a:p>
          <a:p>
            <a:pPr lvl="1"/>
            <a:r>
              <a:rPr lang="en-US" dirty="0"/>
              <a:t>Double star detection and confirmation</a:t>
            </a:r>
          </a:p>
          <a:p>
            <a:pPr lvl="2"/>
            <a:r>
              <a:rPr lang="en-US" dirty="0"/>
              <a:t>IOTA predictions alert users to double stars and suspected double stars</a:t>
            </a:r>
          </a:p>
          <a:p>
            <a:pPr lvl="1"/>
            <a:r>
              <a:rPr lang="en-US" dirty="0"/>
              <a:t>Sizes can be determined from high time resolution recording of the diffraction pattern as the star disappears/reappears.  </a:t>
            </a:r>
          </a:p>
          <a:p>
            <a:pPr lvl="2"/>
            <a:r>
              <a:rPr lang="en-US" dirty="0"/>
              <a:t>This requires more specialized equipment than most observers can access</a:t>
            </a:r>
          </a:p>
          <a:p>
            <a:r>
              <a:rPr lang="en-US" dirty="0"/>
              <a:t>Lunar occultations provide observers with opportunity to practice observing skills and test equipment as well as proficiency in event prediction and data reduction</a:t>
            </a:r>
          </a:p>
          <a:p>
            <a:pPr marL="0" indent="0">
              <a:buNone/>
            </a:pPr>
            <a:endParaRPr lang="en-US" dirty="0"/>
          </a:p>
          <a:p>
            <a:pPr marL="342900" lvl="1" indent="0">
              <a:buNone/>
            </a:pPr>
            <a:r>
              <a:rPr lang="en-US" dirty="0"/>
              <a:t>	</a:t>
            </a:r>
          </a:p>
        </p:txBody>
      </p:sp>
      <p:sp>
        <p:nvSpPr>
          <p:cNvPr id="4" name="Date Placeholder 3">
            <a:extLst>
              <a:ext uri="{FF2B5EF4-FFF2-40B4-BE49-F238E27FC236}">
                <a16:creationId xmlns:a16="http://schemas.microsoft.com/office/drawing/2014/main" id="{42B87BAA-9497-4A33-8B13-F57E17FCF3CA}"/>
              </a:ext>
            </a:extLst>
          </p:cNvPr>
          <p:cNvSpPr>
            <a:spLocks noGrp="1"/>
          </p:cNvSpPr>
          <p:nvPr>
            <p:ph type="dt" sz="half" idx="10"/>
          </p:nvPr>
        </p:nvSpPr>
        <p:spPr/>
        <p:txBody>
          <a:bodyPr/>
          <a:lstStyle/>
          <a:p>
            <a:pPr>
              <a:defRPr/>
            </a:pPr>
            <a:fld id="{A589B624-7BF3-4C63-82C8-08DEB9B28C1A}" type="datetime1">
              <a:rPr lang="en-US" smtClean="0"/>
              <a:t>7/14/2021</a:t>
            </a:fld>
            <a:endParaRPr lang="en-US" dirty="0"/>
          </a:p>
        </p:txBody>
      </p:sp>
      <p:sp>
        <p:nvSpPr>
          <p:cNvPr id="5" name="Slide Number Placeholder 4">
            <a:extLst>
              <a:ext uri="{FF2B5EF4-FFF2-40B4-BE49-F238E27FC236}">
                <a16:creationId xmlns:a16="http://schemas.microsoft.com/office/drawing/2014/main" id="{CD4D57E5-C5F4-42BF-88BD-061498B4B384}"/>
              </a:ext>
            </a:extLst>
          </p:cNvPr>
          <p:cNvSpPr>
            <a:spLocks noGrp="1"/>
          </p:cNvSpPr>
          <p:nvPr>
            <p:ph type="sldNum" sz="quarter" idx="12"/>
          </p:nvPr>
        </p:nvSpPr>
        <p:spPr/>
        <p:txBody>
          <a:bodyPr/>
          <a:lstStyle/>
          <a:p>
            <a:pPr>
              <a:defRPr/>
            </a:pPr>
            <a:fld id="{E3593522-AFF0-4614-9B16-4173FF731307}" type="slidenum">
              <a:rPr lang="en-US" altLang="en-US" smtClean="0"/>
              <a:pPr>
                <a:defRPr/>
              </a:pPr>
              <a:t>8</a:t>
            </a:fld>
            <a:endParaRPr lang="en-US" altLang="en-US"/>
          </a:p>
        </p:txBody>
      </p:sp>
    </p:spTree>
    <p:extLst>
      <p:ext uri="{BB962C8B-B14F-4D97-AF65-F5344CB8AC3E}">
        <p14:creationId xmlns:p14="http://schemas.microsoft.com/office/powerpoint/2010/main" val="2427853962"/>
      </p:ext>
    </p:ext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3A7FCB0C-BE78-4299-88C5-E55BFB2DFEB9}"/>
              </a:ext>
            </a:extLst>
          </p:cNvPr>
          <p:cNvSpPr txBox="1">
            <a:spLocks noChangeArrowheads="1"/>
          </p:cNvSpPr>
          <p:nvPr/>
        </p:nvSpPr>
        <p:spPr bwMode="auto">
          <a:xfrm>
            <a:off x="0" y="12954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t>Double Star Detected from an Occultation</a:t>
            </a:r>
          </a:p>
        </p:txBody>
      </p:sp>
      <p:pic>
        <p:nvPicPr>
          <p:cNvPr id="3" name="Picture 2">
            <a:extLst>
              <a:ext uri="{FF2B5EF4-FFF2-40B4-BE49-F238E27FC236}">
                <a16:creationId xmlns:a16="http://schemas.microsoft.com/office/drawing/2014/main" id="{C294EC94-AAEF-4890-BA55-D7B629638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8305800" cy="4802986"/>
          </a:xfrm>
          <a:prstGeom prst="rect">
            <a:avLst/>
          </a:prstGeom>
        </p:spPr>
      </p:pic>
      <p:sp>
        <p:nvSpPr>
          <p:cNvPr id="4" name="TextBox 3">
            <a:extLst>
              <a:ext uri="{FF2B5EF4-FFF2-40B4-BE49-F238E27FC236}">
                <a16:creationId xmlns:a16="http://schemas.microsoft.com/office/drawing/2014/main" id="{8CA2223C-26ED-4D38-8CA7-4B4A4EBEA9E0}"/>
              </a:ext>
            </a:extLst>
          </p:cNvPr>
          <p:cNvSpPr txBox="1"/>
          <p:nvPr/>
        </p:nvSpPr>
        <p:spPr>
          <a:xfrm>
            <a:off x="5867400" y="2286167"/>
            <a:ext cx="2590800" cy="369332"/>
          </a:xfrm>
          <a:custGeom>
            <a:avLst/>
            <a:gdLst>
              <a:gd name="connsiteX0" fmla="*/ 0 w 2590800"/>
              <a:gd name="connsiteY0" fmla="*/ 0 h 369332"/>
              <a:gd name="connsiteX1" fmla="*/ 569976 w 2590800"/>
              <a:gd name="connsiteY1" fmla="*/ 0 h 369332"/>
              <a:gd name="connsiteX2" fmla="*/ 1165860 w 2590800"/>
              <a:gd name="connsiteY2" fmla="*/ 0 h 369332"/>
              <a:gd name="connsiteX3" fmla="*/ 1761744 w 2590800"/>
              <a:gd name="connsiteY3" fmla="*/ 0 h 369332"/>
              <a:gd name="connsiteX4" fmla="*/ 2590800 w 2590800"/>
              <a:gd name="connsiteY4" fmla="*/ 0 h 369332"/>
              <a:gd name="connsiteX5" fmla="*/ 2590800 w 2590800"/>
              <a:gd name="connsiteY5" fmla="*/ 369332 h 369332"/>
              <a:gd name="connsiteX6" fmla="*/ 1891284 w 2590800"/>
              <a:gd name="connsiteY6" fmla="*/ 369332 h 369332"/>
              <a:gd name="connsiteX7" fmla="*/ 1321308 w 2590800"/>
              <a:gd name="connsiteY7" fmla="*/ 369332 h 369332"/>
              <a:gd name="connsiteX8" fmla="*/ 621792 w 2590800"/>
              <a:gd name="connsiteY8" fmla="*/ 369332 h 369332"/>
              <a:gd name="connsiteX9" fmla="*/ 0 w 2590800"/>
              <a:gd name="connsiteY9" fmla="*/ 369332 h 369332"/>
              <a:gd name="connsiteX10" fmla="*/ 0 w 2590800"/>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369332" extrusionOk="0">
                <a:moveTo>
                  <a:pt x="0" y="0"/>
                </a:moveTo>
                <a:cubicBezTo>
                  <a:pt x="248580" y="24156"/>
                  <a:pt x="372945" y="-10321"/>
                  <a:pt x="569976" y="0"/>
                </a:cubicBezTo>
                <a:cubicBezTo>
                  <a:pt x="767007" y="10321"/>
                  <a:pt x="958627" y="12156"/>
                  <a:pt x="1165860" y="0"/>
                </a:cubicBezTo>
                <a:cubicBezTo>
                  <a:pt x="1373093" y="-12156"/>
                  <a:pt x="1640476" y="-12694"/>
                  <a:pt x="1761744" y="0"/>
                </a:cubicBezTo>
                <a:cubicBezTo>
                  <a:pt x="1883012" y="12694"/>
                  <a:pt x="2387916" y="22516"/>
                  <a:pt x="2590800" y="0"/>
                </a:cubicBezTo>
                <a:cubicBezTo>
                  <a:pt x="2593714" y="118262"/>
                  <a:pt x="2586278" y="268495"/>
                  <a:pt x="2590800" y="369332"/>
                </a:cubicBezTo>
                <a:cubicBezTo>
                  <a:pt x="2408482" y="348545"/>
                  <a:pt x="2095273" y="340757"/>
                  <a:pt x="1891284" y="369332"/>
                </a:cubicBezTo>
                <a:cubicBezTo>
                  <a:pt x="1687295" y="397907"/>
                  <a:pt x="1556311" y="358391"/>
                  <a:pt x="1321308" y="369332"/>
                </a:cubicBezTo>
                <a:cubicBezTo>
                  <a:pt x="1086305" y="380273"/>
                  <a:pt x="842981" y="337270"/>
                  <a:pt x="621792" y="369332"/>
                </a:cubicBezTo>
                <a:cubicBezTo>
                  <a:pt x="400603" y="401394"/>
                  <a:pt x="200397" y="370350"/>
                  <a:pt x="0" y="369332"/>
                </a:cubicBezTo>
                <a:cubicBezTo>
                  <a:pt x="3447" y="256552"/>
                  <a:pt x="7825" y="159168"/>
                  <a:pt x="0" y="0"/>
                </a:cubicBezTo>
                <a:close/>
              </a:path>
            </a:pathLst>
          </a:custGeom>
          <a:noFill/>
          <a:ln w="19050">
            <a:solidFill>
              <a:schemeClr val="tx1"/>
            </a:solidFill>
            <a:extLst>
              <a:ext uri="{C807C97D-BFC1-408E-A445-0C87EB9F89A2}">
                <ask:lineSketchStyleProps xmlns:ask="http://schemas.microsoft.com/office/drawing/2018/sketchyshapes" sd="2966841279">
                  <a:prstGeom prst="rect">
                    <a:avLst/>
                  </a:prstGeom>
                  <ask:type>
                    <ask:lineSketchFreehand/>
                  </ask:type>
                </ask:lineSketchStyleProps>
              </a:ext>
            </a:extLst>
          </a:ln>
        </p:spPr>
        <p:txBody>
          <a:bodyPr wrap="square" rtlCol="0">
            <a:spAutoFit/>
          </a:bodyPr>
          <a:lstStyle/>
          <a:p>
            <a:r>
              <a:rPr lang="en-US" i="1" dirty="0"/>
              <a:t>Published in JOA 2020_2</a:t>
            </a:r>
          </a:p>
        </p:txBody>
      </p:sp>
    </p:spTree>
  </p:cSld>
  <p:clrMapOvr>
    <a:masterClrMapping/>
  </p:clrMapOvr>
  <p:transition spd="slow">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8100</TotalTime>
  <Words>3067</Words>
  <Application>Microsoft Office PowerPoint</Application>
  <PresentationFormat>On-screen Show (4:3)</PresentationFormat>
  <Paragraphs>379</Paragraphs>
  <Slides>52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Courier New</vt:lpstr>
      <vt:lpstr>Office Theme</vt:lpstr>
      <vt:lpstr>Citizen Science with IOTA</vt:lpstr>
      <vt:lpstr>PowerPoint Presentation</vt:lpstr>
      <vt:lpstr>IOTA Members</vt:lpstr>
      <vt:lpstr>PowerPoint Presentation</vt:lpstr>
      <vt:lpstr>Modest Observing Equipment is Sufficient for Good Science  </vt:lpstr>
      <vt:lpstr>What is an Occultation</vt:lpstr>
      <vt:lpstr>PowerPoint Presentation</vt:lpstr>
      <vt:lpstr>Occultations of Stars by the Moon</vt:lpstr>
      <vt:lpstr>PowerPoint Presentation</vt:lpstr>
      <vt:lpstr>Grazing Occultations</vt:lpstr>
      <vt:lpstr>Aldebaran Graze</vt:lpstr>
      <vt:lpstr>Observing Occultations by Asteroids </vt:lpstr>
      <vt:lpstr>PowerPoint Presentation</vt:lpstr>
      <vt:lpstr>Occultations of Stars by Asteroids</vt:lpstr>
      <vt:lpstr>PowerPoint Presentation</vt:lpstr>
      <vt:lpstr>Recent Notable Successes</vt:lpstr>
      <vt:lpstr>(4337)Arecibo Satellite</vt:lpstr>
      <vt:lpstr>Recent Occultations by Near Earth Asteroids (NEAs)</vt:lpstr>
      <vt:lpstr>(99942) Apophis</vt:lpstr>
      <vt:lpstr>PowerPoint Presentation</vt:lpstr>
      <vt:lpstr>PowerPoint Presentation</vt:lpstr>
      <vt:lpstr>Upcoming Events for 2021 August - December</vt:lpstr>
      <vt:lpstr>(3200) Phaethon Events</vt:lpstr>
      <vt:lpstr>PowerPoint Presentation</vt:lpstr>
      <vt:lpstr>Equipment Needed for Occultation Observing</vt:lpstr>
      <vt:lpstr>Equipment for Observing</vt:lpstr>
      <vt:lpstr>Occultation Observing Equipment</vt:lpstr>
      <vt:lpstr>Occ2 Recording System</vt:lpstr>
      <vt:lpstr>GPS Video – IOTA VTI Provides accurate (msec) timestamps on every video frame</vt:lpstr>
      <vt:lpstr>Cameras Available in North America</vt:lpstr>
      <vt:lpstr>Complete Occultation Recording Kit</vt:lpstr>
      <vt:lpstr>Recording Analog Video</vt:lpstr>
      <vt:lpstr>Video Capture Software</vt:lpstr>
      <vt:lpstr>PowerPoint Presentation</vt:lpstr>
      <vt:lpstr>Occult 4 – Occultation Prediction and Reduction</vt:lpstr>
      <vt:lpstr>Occult 4 Main Menu</vt:lpstr>
      <vt:lpstr>Occult 4 Total Occultation Predictions for August 4, 2021 for Denver</vt:lpstr>
      <vt:lpstr>Asteroid, Eclipse, Mutual Gallilean Satellite Events Predictions </vt:lpstr>
      <vt:lpstr>Occult Watcher (for asteroidal &amp; TNO events)</vt:lpstr>
      <vt:lpstr>(56803) Didymos</vt:lpstr>
      <vt:lpstr>PowerPoint Presentation</vt:lpstr>
      <vt:lpstr>Data Evaluation and Analysis Software</vt:lpstr>
      <vt:lpstr>Pymovie – Data Evaluation and Extraction</vt:lpstr>
      <vt:lpstr>Pyote – Data Analysis</vt:lpstr>
      <vt:lpstr>Instruction and Guide Materials</vt:lpstr>
      <vt:lpstr>IOTA Observing Manual</vt:lpstr>
      <vt:lpstr>PowerPoint Presentation</vt:lpstr>
      <vt:lpstr>Cannot observe? Only observe from home? But still want to help?  Or want to do more than observing?</vt:lpstr>
      <vt:lpstr>Web Sites and Resources</vt:lpstr>
      <vt:lpstr>Journal for Occultation Astronomy</vt:lpstr>
      <vt:lpstr>Software </vt:lpstr>
      <vt:lpstr>IOTA’s Mission(s)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Joan Dunham</cp:lastModifiedBy>
  <cp:revision>543</cp:revision>
  <dcterms:created xsi:type="dcterms:W3CDTF">2011-08-01T18:05:35Z</dcterms:created>
  <dcterms:modified xsi:type="dcterms:W3CDTF">2021-07-14T23:28:07Z</dcterms:modified>
</cp:coreProperties>
</file>